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Lst>
  <p:notesMasterIdLst>
    <p:notesMasterId r:id="rId46"/>
  </p:notesMasterIdLst>
  <p:sldIdLst>
    <p:sldId id="257" r:id="rId6"/>
    <p:sldId id="286" r:id="rId7"/>
    <p:sldId id="267" r:id="rId8"/>
    <p:sldId id="256" r:id="rId9"/>
    <p:sldId id="288" r:id="rId10"/>
    <p:sldId id="307" r:id="rId11"/>
    <p:sldId id="308" r:id="rId12"/>
    <p:sldId id="309" r:id="rId13"/>
    <p:sldId id="310" r:id="rId14"/>
    <p:sldId id="311" r:id="rId15"/>
    <p:sldId id="312" r:id="rId16"/>
    <p:sldId id="313" r:id="rId17"/>
    <p:sldId id="314" r:id="rId18"/>
    <p:sldId id="321" r:id="rId19"/>
    <p:sldId id="322" r:id="rId20"/>
    <p:sldId id="323" r:id="rId21"/>
    <p:sldId id="324" r:id="rId22"/>
    <p:sldId id="325" r:id="rId23"/>
    <p:sldId id="326" r:id="rId24"/>
    <p:sldId id="327" r:id="rId25"/>
    <p:sldId id="328" r:id="rId26"/>
    <p:sldId id="262" r:id="rId27"/>
    <p:sldId id="353" r:id="rId28"/>
    <p:sldId id="354" r:id="rId29"/>
    <p:sldId id="357" r:id="rId30"/>
    <p:sldId id="356" r:id="rId31"/>
    <p:sldId id="358" r:id="rId32"/>
    <p:sldId id="359" r:id="rId33"/>
    <p:sldId id="371" r:id="rId34"/>
    <p:sldId id="336" r:id="rId35"/>
    <p:sldId id="361" r:id="rId36"/>
    <p:sldId id="362" r:id="rId37"/>
    <p:sldId id="363" r:id="rId38"/>
    <p:sldId id="365" r:id="rId39"/>
    <p:sldId id="364" r:id="rId40"/>
    <p:sldId id="366" r:id="rId41"/>
    <p:sldId id="367" r:id="rId42"/>
    <p:sldId id="368" r:id="rId43"/>
    <p:sldId id="369" r:id="rId44"/>
    <p:sldId id="370" r:id="rId4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lemence Bernard-Colombat" initials="CB" lastIdx="2" clrIdx="0">
    <p:extLst>
      <p:ext uri="{19B8F6BF-5375-455C-9EA6-DF929625EA0E}">
        <p15:presenceInfo xmlns:p15="http://schemas.microsoft.com/office/powerpoint/2012/main" userId="S::clemence@hopscotchconsulting.co.uk::225ee9d0-5b89-47ba-be8a-cb4c2990d53a" providerId="AD"/>
      </p:ext>
    </p:extLst>
  </p:cmAuthor>
  <p:cmAuthor id="2" name="Tiffany Barwick" initials="TB" lastIdx="2" clrIdx="1">
    <p:extLst>
      <p:ext uri="{19B8F6BF-5375-455C-9EA6-DF929625EA0E}">
        <p15:presenceInfo xmlns:p15="http://schemas.microsoft.com/office/powerpoint/2012/main" userId="S::tiff@hopscotchconsulting.co.uk::91e5cad7-703e-4385-80c2-21f2f62ba015" providerId="AD"/>
      </p:ext>
    </p:extLst>
  </p:cmAuthor>
  <p:cmAuthor id="3" name="Isabella Park" initials="IP" lastIdx="4" clrIdx="2">
    <p:extLst>
      <p:ext uri="{19B8F6BF-5375-455C-9EA6-DF929625EA0E}">
        <p15:presenceInfo xmlns:p15="http://schemas.microsoft.com/office/powerpoint/2012/main" userId="65e5f55ea71344b4" providerId="Windows Live"/>
      </p:ext>
    </p:extLst>
  </p:cmAuthor>
  <p:cmAuthor id="4" name="Beth Jones" initials="BJ" lastIdx="14" clrIdx="3">
    <p:extLst>
      <p:ext uri="{19B8F6BF-5375-455C-9EA6-DF929625EA0E}">
        <p15:presenceInfo xmlns:p15="http://schemas.microsoft.com/office/powerpoint/2012/main" userId="S::bj@gatsby.org.uk::583c0d49-59a2-4fde-8f0c-1206651206e8" providerId="AD"/>
      </p:ext>
    </p:extLst>
  </p:cmAuthor>
  <p:cmAuthor id="5" name="Craig Ritchie" initials="CR" lastIdx="7" clrIdx="4">
    <p:extLst>
      <p:ext uri="{19B8F6BF-5375-455C-9EA6-DF929625EA0E}">
        <p15:presenceInfo xmlns:p15="http://schemas.microsoft.com/office/powerpoint/2012/main" userId="S::craig@hopscotchconsulting.co.uk::df78bffe-c979-4593-a92f-8bb473ac90a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5757"/>
    <a:srgbClr val="DF591C"/>
    <a:srgbClr val="27334A"/>
    <a:srgbClr val="162A4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0108" autoAdjust="0"/>
    <p:restoredTop sz="77920" autoAdjust="0"/>
  </p:normalViewPr>
  <p:slideViewPr>
    <p:cSldViewPr snapToGrid="0" snapToObjects="1">
      <p:cViewPr varScale="1">
        <p:scale>
          <a:sx n="65" d="100"/>
          <a:sy n="65" d="100"/>
        </p:scale>
        <p:origin x="1781" y="48"/>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presProps" Target="presProps.xml"/><Relationship Id="rId8" Type="http://schemas.openxmlformats.org/officeDocument/2006/relationships/slide" Target="slides/slide3.xml"/><Relationship Id="rId51" Type="http://schemas.openxmlformats.org/officeDocument/2006/relationships/tableStyles" Target="tableStyles.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notesMaster" Target="notesMasters/notesMaster1.xml"/><Relationship Id="rId20" Type="http://schemas.openxmlformats.org/officeDocument/2006/relationships/slide" Target="slides/slide15.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CC322A-E082-4B17-9315-79E59D6E79B7}" type="datetimeFigureOut">
              <a:rPr lang="en-GB" smtClean="0"/>
              <a:t>02/07/2023</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479CDB-543F-47B3-BBCA-B1B076C7BA82}" type="slidenum">
              <a:rPr lang="en-GB" smtClean="0"/>
              <a:t>‹#›</a:t>
            </a:fld>
            <a:endParaRPr lang="en-GB" dirty="0"/>
          </a:p>
        </p:txBody>
      </p:sp>
    </p:spTree>
    <p:extLst>
      <p:ext uri="{BB962C8B-B14F-4D97-AF65-F5344CB8AC3E}">
        <p14:creationId xmlns:p14="http://schemas.microsoft.com/office/powerpoint/2010/main" val="1843560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 </a:t>
            </a:r>
          </a:p>
        </p:txBody>
      </p:sp>
      <p:sp>
        <p:nvSpPr>
          <p:cNvPr id="4" name="Slide Number Placeholder 3"/>
          <p:cNvSpPr>
            <a:spLocks noGrp="1"/>
          </p:cNvSpPr>
          <p:nvPr>
            <p:ph type="sldNum" sz="quarter" idx="5"/>
          </p:nvPr>
        </p:nvSpPr>
        <p:spPr/>
        <p:txBody>
          <a:bodyPr/>
          <a:lstStyle/>
          <a:p>
            <a:fld id="{5A479CDB-543F-47B3-BBCA-B1B076C7BA82}" type="slidenum">
              <a:rPr lang="en-GB" smtClean="0"/>
              <a:t>1</a:t>
            </a:fld>
            <a:endParaRPr lang="en-GB" dirty="0"/>
          </a:p>
        </p:txBody>
      </p:sp>
    </p:spTree>
    <p:extLst>
      <p:ext uri="{BB962C8B-B14F-4D97-AF65-F5344CB8AC3E}">
        <p14:creationId xmlns:p14="http://schemas.microsoft.com/office/powerpoint/2010/main" val="34323132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10</a:t>
            </a:fld>
            <a:endParaRPr lang="en-GB" dirty="0"/>
          </a:p>
        </p:txBody>
      </p:sp>
    </p:spTree>
    <p:extLst>
      <p:ext uri="{BB962C8B-B14F-4D97-AF65-F5344CB8AC3E}">
        <p14:creationId xmlns:p14="http://schemas.microsoft.com/office/powerpoint/2010/main" val="6067504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11</a:t>
            </a:fld>
            <a:endParaRPr lang="en-GB" dirty="0"/>
          </a:p>
        </p:txBody>
      </p:sp>
    </p:spTree>
    <p:extLst>
      <p:ext uri="{BB962C8B-B14F-4D97-AF65-F5344CB8AC3E}">
        <p14:creationId xmlns:p14="http://schemas.microsoft.com/office/powerpoint/2010/main" val="13286218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12</a:t>
            </a:fld>
            <a:endParaRPr lang="en-GB" dirty="0"/>
          </a:p>
        </p:txBody>
      </p:sp>
    </p:spTree>
    <p:extLst>
      <p:ext uri="{BB962C8B-B14F-4D97-AF65-F5344CB8AC3E}">
        <p14:creationId xmlns:p14="http://schemas.microsoft.com/office/powerpoint/2010/main" val="29234624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13</a:t>
            </a:fld>
            <a:endParaRPr lang="en-GB" dirty="0"/>
          </a:p>
        </p:txBody>
      </p:sp>
    </p:spTree>
    <p:extLst>
      <p:ext uri="{BB962C8B-B14F-4D97-AF65-F5344CB8AC3E}">
        <p14:creationId xmlns:p14="http://schemas.microsoft.com/office/powerpoint/2010/main" val="23400687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14</a:t>
            </a:fld>
            <a:endParaRPr lang="en-GB" dirty="0"/>
          </a:p>
        </p:txBody>
      </p:sp>
    </p:spTree>
    <p:extLst>
      <p:ext uri="{BB962C8B-B14F-4D97-AF65-F5344CB8AC3E}">
        <p14:creationId xmlns:p14="http://schemas.microsoft.com/office/powerpoint/2010/main" val="12638558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15</a:t>
            </a:fld>
            <a:endParaRPr lang="en-GB" dirty="0"/>
          </a:p>
        </p:txBody>
      </p:sp>
    </p:spTree>
    <p:extLst>
      <p:ext uri="{BB962C8B-B14F-4D97-AF65-F5344CB8AC3E}">
        <p14:creationId xmlns:p14="http://schemas.microsoft.com/office/powerpoint/2010/main" val="17003889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16</a:t>
            </a:fld>
            <a:endParaRPr lang="en-GB" dirty="0"/>
          </a:p>
        </p:txBody>
      </p:sp>
    </p:spTree>
    <p:extLst>
      <p:ext uri="{BB962C8B-B14F-4D97-AF65-F5344CB8AC3E}">
        <p14:creationId xmlns:p14="http://schemas.microsoft.com/office/powerpoint/2010/main" val="34391658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17</a:t>
            </a:fld>
            <a:endParaRPr lang="en-GB" dirty="0"/>
          </a:p>
        </p:txBody>
      </p:sp>
    </p:spTree>
    <p:extLst>
      <p:ext uri="{BB962C8B-B14F-4D97-AF65-F5344CB8AC3E}">
        <p14:creationId xmlns:p14="http://schemas.microsoft.com/office/powerpoint/2010/main" val="35486031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18</a:t>
            </a:fld>
            <a:endParaRPr lang="en-GB" dirty="0"/>
          </a:p>
        </p:txBody>
      </p:sp>
    </p:spTree>
    <p:extLst>
      <p:ext uri="{BB962C8B-B14F-4D97-AF65-F5344CB8AC3E}">
        <p14:creationId xmlns:p14="http://schemas.microsoft.com/office/powerpoint/2010/main" val="29885033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19</a:t>
            </a:fld>
            <a:endParaRPr lang="en-GB" dirty="0"/>
          </a:p>
        </p:txBody>
      </p:sp>
    </p:spTree>
    <p:extLst>
      <p:ext uri="{BB962C8B-B14F-4D97-AF65-F5344CB8AC3E}">
        <p14:creationId xmlns:p14="http://schemas.microsoft.com/office/powerpoint/2010/main" val="29943333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2</a:t>
            </a:fld>
            <a:endParaRPr lang="en-GB" dirty="0"/>
          </a:p>
        </p:txBody>
      </p:sp>
    </p:spTree>
    <p:extLst>
      <p:ext uri="{BB962C8B-B14F-4D97-AF65-F5344CB8AC3E}">
        <p14:creationId xmlns:p14="http://schemas.microsoft.com/office/powerpoint/2010/main" val="12576988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20</a:t>
            </a:fld>
            <a:endParaRPr lang="en-GB" dirty="0"/>
          </a:p>
        </p:txBody>
      </p:sp>
    </p:spTree>
    <p:extLst>
      <p:ext uri="{BB962C8B-B14F-4D97-AF65-F5344CB8AC3E}">
        <p14:creationId xmlns:p14="http://schemas.microsoft.com/office/powerpoint/2010/main" val="12707240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21</a:t>
            </a:fld>
            <a:endParaRPr lang="en-GB" dirty="0"/>
          </a:p>
        </p:txBody>
      </p:sp>
    </p:spTree>
    <p:extLst>
      <p:ext uri="{BB962C8B-B14F-4D97-AF65-F5344CB8AC3E}">
        <p14:creationId xmlns:p14="http://schemas.microsoft.com/office/powerpoint/2010/main" val="32205479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479CDB-543F-47B3-BBCA-B1B076C7BA82}" type="slidenum">
              <a:rPr lang="en-GB" smtClean="0"/>
              <a:t>22</a:t>
            </a:fld>
            <a:endParaRPr lang="en-GB" dirty="0"/>
          </a:p>
        </p:txBody>
      </p:sp>
    </p:spTree>
    <p:extLst>
      <p:ext uri="{BB962C8B-B14F-4D97-AF65-F5344CB8AC3E}">
        <p14:creationId xmlns:p14="http://schemas.microsoft.com/office/powerpoint/2010/main" val="28346555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23</a:t>
            </a:fld>
            <a:endParaRPr lang="en-GB" dirty="0"/>
          </a:p>
        </p:txBody>
      </p:sp>
    </p:spTree>
    <p:extLst>
      <p:ext uri="{BB962C8B-B14F-4D97-AF65-F5344CB8AC3E}">
        <p14:creationId xmlns:p14="http://schemas.microsoft.com/office/powerpoint/2010/main" val="12010660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24</a:t>
            </a:fld>
            <a:endParaRPr lang="en-GB" dirty="0"/>
          </a:p>
        </p:txBody>
      </p:sp>
    </p:spTree>
    <p:extLst>
      <p:ext uri="{BB962C8B-B14F-4D97-AF65-F5344CB8AC3E}">
        <p14:creationId xmlns:p14="http://schemas.microsoft.com/office/powerpoint/2010/main" val="49334490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25</a:t>
            </a:fld>
            <a:endParaRPr lang="en-GB" dirty="0"/>
          </a:p>
        </p:txBody>
      </p:sp>
    </p:spTree>
    <p:extLst>
      <p:ext uri="{BB962C8B-B14F-4D97-AF65-F5344CB8AC3E}">
        <p14:creationId xmlns:p14="http://schemas.microsoft.com/office/powerpoint/2010/main" val="9719839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26</a:t>
            </a:fld>
            <a:endParaRPr lang="en-GB" dirty="0"/>
          </a:p>
        </p:txBody>
      </p:sp>
    </p:spTree>
    <p:extLst>
      <p:ext uri="{BB962C8B-B14F-4D97-AF65-F5344CB8AC3E}">
        <p14:creationId xmlns:p14="http://schemas.microsoft.com/office/powerpoint/2010/main" val="172541172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27</a:t>
            </a:fld>
            <a:endParaRPr lang="en-GB" dirty="0"/>
          </a:p>
        </p:txBody>
      </p:sp>
    </p:spTree>
    <p:extLst>
      <p:ext uri="{BB962C8B-B14F-4D97-AF65-F5344CB8AC3E}">
        <p14:creationId xmlns:p14="http://schemas.microsoft.com/office/powerpoint/2010/main" val="90473337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28</a:t>
            </a:fld>
            <a:endParaRPr lang="en-GB" dirty="0"/>
          </a:p>
        </p:txBody>
      </p:sp>
    </p:spTree>
    <p:extLst>
      <p:ext uri="{BB962C8B-B14F-4D97-AF65-F5344CB8AC3E}">
        <p14:creationId xmlns:p14="http://schemas.microsoft.com/office/powerpoint/2010/main" val="163687569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A479CDB-543F-47B3-BBCA-B1B076C7BA82}"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867326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479CDB-543F-47B3-BBCA-B1B076C7BA82}" type="slidenum">
              <a:rPr lang="en-GB" smtClean="0"/>
              <a:t>3</a:t>
            </a:fld>
            <a:endParaRPr lang="en-GB" dirty="0"/>
          </a:p>
        </p:txBody>
      </p:sp>
    </p:spTree>
    <p:extLst>
      <p:ext uri="{BB962C8B-B14F-4D97-AF65-F5344CB8AC3E}">
        <p14:creationId xmlns:p14="http://schemas.microsoft.com/office/powerpoint/2010/main" val="408005843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30</a:t>
            </a:fld>
            <a:endParaRPr lang="en-GB" dirty="0"/>
          </a:p>
        </p:txBody>
      </p:sp>
    </p:spTree>
    <p:extLst>
      <p:ext uri="{BB962C8B-B14F-4D97-AF65-F5344CB8AC3E}">
        <p14:creationId xmlns:p14="http://schemas.microsoft.com/office/powerpoint/2010/main" val="269139489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31</a:t>
            </a:fld>
            <a:endParaRPr lang="en-GB" dirty="0"/>
          </a:p>
        </p:txBody>
      </p:sp>
    </p:spTree>
    <p:extLst>
      <p:ext uri="{BB962C8B-B14F-4D97-AF65-F5344CB8AC3E}">
        <p14:creationId xmlns:p14="http://schemas.microsoft.com/office/powerpoint/2010/main" val="344476355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32</a:t>
            </a:fld>
            <a:endParaRPr lang="en-GB" dirty="0"/>
          </a:p>
        </p:txBody>
      </p:sp>
    </p:spTree>
    <p:extLst>
      <p:ext uri="{BB962C8B-B14F-4D97-AF65-F5344CB8AC3E}">
        <p14:creationId xmlns:p14="http://schemas.microsoft.com/office/powerpoint/2010/main" val="85513947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33</a:t>
            </a:fld>
            <a:endParaRPr lang="en-GB" dirty="0"/>
          </a:p>
        </p:txBody>
      </p:sp>
    </p:spTree>
    <p:extLst>
      <p:ext uri="{BB962C8B-B14F-4D97-AF65-F5344CB8AC3E}">
        <p14:creationId xmlns:p14="http://schemas.microsoft.com/office/powerpoint/2010/main" val="22201600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34</a:t>
            </a:fld>
            <a:endParaRPr lang="en-GB" dirty="0"/>
          </a:p>
        </p:txBody>
      </p:sp>
    </p:spTree>
    <p:extLst>
      <p:ext uri="{BB962C8B-B14F-4D97-AF65-F5344CB8AC3E}">
        <p14:creationId xmlns:p14="http://schemas.microsoft.com/office/powerpoint/2010/main" val="65062121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35</a:t>
            </a:fld>
            <a:endParaRPr lang="en-GB" dirty="0"/>
          </a:p>
        </p:txBody>
      </p:sp>
    </p:spTree>
    <p:extLst>
      <p:ext uri="{BB962C8B-B14F-4D97-AF65-F5344CB8AC3E}">
        <p14:creationId xmlns:p14="http://schemas.microsoft.com/office/powerpoint/2010/main" val="369392979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36</a:t>
            </a:fld>
            <a:endParaRPr lang="en-GB" dirty="0"/>
          </a:p>
        </p:txBody>
      </p:sp>
    </p:spTree>
    <p:extLst>
      <p:ext uri="{BB962C8B-B14F-4D97-AF65-F5344CB8AC3E}">
        <p14:creationId xmlns:p14="http://schemas.microsoft.com/office/powerpoint/2010/main" val="322930406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37</a:t>
            </a:fld>
            <a:endParaRPr lang="en-GB" dirty="0"/>
          </a:p>
        </p:txBody>
      </p:sp>
    </p:spTree>
    <p:extLst>
      <p:ext uri="{BB962C8B-B14F-4D97-AF65-F5344CB8AC3E}">
        <p14:creationId xmlns:p14="http://schemas.microsoft.com/office/powerpoint/2010/main" val="301048322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38</a:t>
            </a:fld>
            <a:endParaRPr lang="en-GB" dirty="0"/>
          </a:p>
        </p:txBody>
      </p:sp>
    </p:spTree>
    <p:extLst>
      <p:ext uri="{BB962C8B-B14F-4D97-AF65-F5344CB8AC3E}">
        <p14:creationId xmlns:p14="http://schemas.microsoft.com/office/powerpoint/2010/main" val="133934383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39</a:t>
            </a:fld>
            <a:endParaRPr lang="en-GB" dirty="0"/>
          </a:p>
        </p:txBody>
      </p:sp>
    </p:spTree>
    <p:extLst>
      <p:ext uri="{BB962C8B-B14F-4D97-AF65-F5344CB8AC3E}">
        <p14:creationId xmlns:p14="http://schemas.microsoft.com/office/powerpoint/2010/main" val="37002754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4</a:t>
            </a:fld>
            <a:endParaRPr lang="en-GB" dirty="0"/>
          </a:p>
        </p:txBody>
      </p:sp>
    </p:spTree>
    <p:extLst>
      <p:ext uri="{BB962C8B-B14F-4D97-AF65-F5344CB8AC3E}">
        <p14:creationId xmlns:p14="http://schemas.microsoft.com/office/powerpoint/2010/main" val="211913733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40</a:t>
            </a:fld>
            <a:endParaRPr lang="en-GB" dirty="0"/>
          </a:p>
        </p:txBody>
      </p:sp>
    </p:spTree>
    <p:extLst>
      <p:ext uri="{BB962C8B-B14F-4D97-AF65-F5344CB8AC3E}">
        <p14:creationId xmlns:p14="http://schemas.microsoft.com/office/powerpoint/2010/main" val="40438519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5</a:t>
            </a:fld>
            <a:endParaRPr lang="en-GB" dirty="0"/>
          </a:p>
        </p:txBody>
      </p:sp>
    </p:spTree>
    <p:extLst>
      <p:ext uri="{BB962C8B-B14F-4D97-AF65-F5344CB8AC3E}">
        <p14:creationId xmlns:p14="http://schemas.microsoft.com/office/powerpoint/2010/main" val="30911415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6</a:t>
            </a:fld>
            <a:endParaRPr lang="en-GB" dirty="0"/>
          </a:p>
        </p:txBody>
      </p:sp>
    </p:spTree>
    <p:extLst>
      <p:ext uri="{BB962C8B-B14F-4D97-AF65-F5344CB8AC3E}">
        <p14:creationId xmlns:p14="http://schemas.microsoft.com/office/powerpoint/2010/main" val="7021624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7</a:t>
            </a:fld>
            <a:endParaRPr lang="en-GB" dirty="0"/>
          </a:p>
        </p:txBody>
      </p:sp>
    </p:spTree>
    <p:extLst>
      <p:ext uri="{BB962C8B-B14F-4D97-AF65-F5344CB8AC3E}">
        <p14:creationId xmlns:p14="http://schemas.microsoft.com/office/powerpoint/2010/main" val="4488068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8</a:t>
            </a:fld>
            <a:endParaRPr lang="en-GB" dirty="0"/>
          </a:p>
        </p:txBody>
      </p:sp>
    </p:spTree>
    <p:extLst>
      <p:ext uri="{BB962C8B-B14F-4D97-AF65-F5344CB8AC3E}">
        <p14:creationId xmlns:p14="http://schemas.microsoft.com/office/powerpoint/2010/main" val="22075469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9</a:t>
            </a:fld>
            <a:endParaRPr lang="en-GB" dirty="0"/>
          </a:p>
        </p:txBody>
      </p:sp>
    </p:spTree>
    <p:extLst>
      <p:ext uri="{BB962C8B-B14F-4D97-AF65-F5344CB8AC3E}">
        <p14:creationId xmlns:p14="http://schemas.microsoft.com/office/powerpoint/2010/main" val="10584433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229639-69F8-D54E-8B65-977DB77AACD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3544932-ECBD-4F47-895B-724897B021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F41B1C8-724B-C04B-BC67-3602D8F6F803}"/>
              </a:ext>
            </a:extLst>
          </p:cNvPr>
          <p:cNvSpPr>
            <a:spLocks noGrp="1"/>
          </p:cNvSpPr>
          <p:nvPr>
            <p:ph type="dt" sz="half" idx="10"/>
          </p:nvPr>
        </p:nvSpPr>
        <p:spPr/>
        <p:txBody>
          <a:bodyPr/>
          <a:lstStyle/>
          <a:p>
            <a:fld id="{E56C51FF-C239-9445-9ECD-74148266961C}" type="datetimeFigureOut">
              <a:rPr lang="en-US" smtClean="0"/>
              <a:t>7/2/2023</a:t>
            </a:fld>
            <a:endParaRPr lang="en-US" dirty="0"/>
          </a:p>
        </p:txBody>
      </p:sp>
      <p:sp>
        <p:nvSpPr>
          <p:cNvPr id="5" name="Footer Placeholder 4">
            <a:extLst>
              <a:ext uri="{FF2B5EF4-FFF2-40B4-BE49-F238E27FC236}">
                <a16:creationId xmlns:a16="http://schemas.microsoft.com/office/drawing/2014/main" id="{87F55EC9-B240-CF42-8AAD-0CF7BB0CDAA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16E1902-F6D8-F242-880A-C6E68922943F}"/>
              </a:ext>
            </a:extLst>
          </p:cNvPr>
          <p:cNvSpPr>
            <a:spLocks noGrp="1"/>
          </p:cNvSpPr>
          <p:nvPr>
            <p:ph type="sldNum" sz="quarter" idx="12"/>
          </p:nvPr>
        </p:nvSpPr>
        <p:spPr/>
        <p:txBody>
          <a:bodyPr/>
          <a:lstStyle/>
          <a:p>
            <a:fld id="{5E9DBB3B-C6E0-2446-9620-A82B4C90C37B}" type="slidenum">
              <a:rPr lang="en-US" smtClean="0"/>
              <a:t>‹#›</a:t>
            </a:fld>
            <a:endParaRPr lang="en-US" dirty="0"/>
          </a:p>
        </p:txBody>
      </p:sp>
    </p:spTree>
    <p:extLst>
      <p:ext uri="{BB962C8B-B14F-4D97-AF65-F5344CB8AC3E}">
        <p14:creationId xmlns:p14="http://schemas.microsoft.com/office/powerpoint/2010/main" val="31872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C933D-BA55-F64F-951F-4E4BFDFC7C3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CF4F536-70BC-1C41-AE59-C9A49719FE9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2FFDCB-6EAC-324D-A81F-0E5BDA93EB2D}"/>
              </a:ext>
            </a:extLst>
          </p:cNvPr>
          <p:cNvSpPr>
            <a:spLocks noGrp="1"/>
          </p:cNvSpPr>
          <p:nvPr>
            <p:ph type="dt" sz="half" idx="10"/>
          </p:nvPr>
        </p:nvSpPr>
        <p:spPr/>
        <p:txBody>
          <a:bodyPr/>
          <a:lstStyle/>
          <a:p>
            <a:fld id="{E56C51FF-C239-9445-9ECD-74148266961C}" type="datetimeFigureOut">
              <a:rPr lang="en-US" smtClean="0"/>
              <a:t>7/2/2023</a:t>
            </a:fld>
            <a:endParaRPr lang="en-US" dirty="0"/>
          </a:p>
        </p:txBody>
      </p:sp>
      <p:sp>
        <p:nvSpPr>
          <p:cNvPr id="5" name="Footer Placeholder 4">
            <a:extLst>
              <a:ext uri="{FF2B5EF4-FFF2-40B4-BE49-F238E27FC236}">
                <a16:creationId xmlns:a16="http://schemas.microsoft.com/office/drawing/2014/main" id="{836361E6-EFA2-3F4A-A05B-8752EC128B0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27AE5BD-5186-8C46-9660-8C255D0353C8}"/>
              </a:ext>
            </a:extLst>
          </p:cNvPr>
          <p:cNvSpPr>
            <a:spLocks noGrp="1"/>
          </p:cNvSpPr>
          <p:nvPr>
            <p:ph type="sldNum" sz="quarter" idx="12"/>
          </p:nvPr>
        </p:nvSpPr>
        <p:spPr/>
        <p:txBody>
          <a:bodyPr/>
          <a:lstStyle/>
          <a:p>
            <a:fld id="{5E9DBB3B-C6E0-2446-9620-A82B4C90C37B}" type="slidenum">
              <a:rPr lang="en-US" smtClean="0"/>
              <a:t>‹#›</a:t>
            </a:fld>
            <a:endParaRPr lang="en-US" dirty="0"/>
          </a:p>
        </p:txBody>
      </p:sp>
    </p:spTree>
    <p:extLst>
      <p:ext uri="{BB962C8B-B14F-4D97-AF65-F5344CB8AC3E}">
        <p14:creationId xmlns:p14="http://schemas.microsoft.com/office/powerpoint/2010/main" val="32971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68C5FF6-A6D7-AA4F-A487-F7D965B0304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3F8F694-157D-C847-8406-BEE44B13F4A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C5F93F-DEAF-094C-8FDE-A0945307717C}"/>
              </a:ext>
            </a:extLst>
          </p:cNvPr>
          <p:cNvSpPr>
            <a:spLocks noGrp="1"/>
          </p:cNvSpPr>
          <p:nvPr>
            <p:ph type="dt" sz="half" idx="10"/>
          </p:nvPr>
        </p:nvSpPr>
        <p:spPr/>
        <p:txBody>
          <a:bodyPr/>
          <a:lstStyle/>
          <a:p>
            <a:fld id="{E56C51FF-C239-9445-9ECD-74148266961C}" type="datetimeFigureOut">
              <a:rPr lang="en-US" smtClean="0"/>
              <a:t>7/2/2023</a:t>
            </a:fld>
            <a:endParaRPr lang="en-US" dirty="0"/>
          </a:p>
        </p:txBody>
      </p:sp>
      <p:sp>
        <p:nvSpPr>
          <p:cNvPr id="5" name="Footer Placeholder 4">
            <a:extLst>
              <a:ext uri="{FF2B5EF4-FFF2-40B4-BE49-F238E27FC236}">
                <a16:creationId xmlns:a16="http://schemas.microsoft.com/office/drawing/2014/main" id="{73A1A27A-4591-B24C-A5C5-F1CC2AA9777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8E9A597-C678-4349-91DD-2C76B194BF87}"/>
              </a:ext>
            </a:extLst>
          </p:cNvPr>
          <p:cNvSpPr>
            <a:spLocks noGrp="1"/>
          </p:cNvSpPr>
          <p:nvPr>
            <p:ph type="sldNum" sz="quarter" idx="12"/>
          </p:nvPr>
        </p:nvSpPr>
        <p:spPr/>
        <p:txBody>
          <a:bodyPr/>
          <a:lstStyle/>
          <a:p>
            <a:fld id="{5E9DBB3B-C6E0-2446-9620-A82B4C90C37B}" type="slidenum">
              <a:rPr lang="en-US" smtClean="0"/>
              <a:t>‹#›</a:t>
            </a:fld>
            <a:endParaRPr lang="en-US" dirty="0"/>
          </a:p>
        </p:txBody>
      </p:sp>
    </p:spTree>
    <p:extLst>
      <p:ext uri="{BB962C8B-B14F-4D97-AF65-F5344CB8AC3E}">
        <p14:creationId xmlns:p14="http://schemas.microsoft.com/office/powerpoint/2010/main" val="983587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2887C-9EC9-3940-A7E1-44CDD7F2C5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A942C29-5ABA-9644-AE48-252F38AEF2A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7AE973-318A-AB42-B60B-3E3A4576FEFB}"/>
              </a:ext>
            </a:extLst>
          </p:cNvPr>
          <p:cNvSpPr>
            <a:spLocks noGrp="1"/>
          </p:cNvSpPr>
          <p:nvPr>
            <p:ph type="dt" sz="half" idx="10"/>
          </p:nvPr>
        </p:nvSpPr>
        <p:spPr/>
        <p:txBody>
          <a:bodyPr/>
          <a:lstStyle/>
          <a:p>
            <a:fld id="{E56C51FF-C239-9445-9ECD-74148266961C}" type="datetimeFigureOut">
              <a:rPr lang="en-US" smtClean="0"/>
              <a:t>7/2/2023</a:t>
            </a:fld>
            <a:endParaRPr lang="en-US" dirty="0"/>
          </a:p>
        </p:txBody>
      </p:sp>
      <p:sp>
        <p:nvSpPr>
          <p:cNvPr id="5" name="Footer Placeholder 4">
            <a:extLst>
              <a:ext uri="{FF2B5EF4-FFF2-40B4-BE49-F238E27FC236}">
                <a16:creationId xmlns:a16="http://schemas.microsoft.com/office/drawing/2014/main" id="{511958F9-4C16-A24A-92F3-AD53D88EFBA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F3EF3B4-78D8-2E4F-A157-B2D8C61D199F}"/>
              </a:ext>
            </a:extLst>
          </p:cNvPr>
          <p:cNvSpPr>
            <a:spLocks noGrp="1"/>
          </p:cNvSpPr>
          <p:nvPr>
            <p:ph type="sldNum" sz="quarter" idx="12"/>
          </p:nvPr>
        </p:nvSpPr>
        <p:spPr/>
        <p:txBody>
          <a:bodyPr/>
          <a:lstStyle/>
          <a:p>
            <a:fld id="{5E9DBB3B-C6E0-2446-9620-A82B4C90C37B}" type="slidenum">
              <a:rPr lang="en-US" smtClean="0"/>
              <a:t>‹#›</a:t>
            </a:fld>
            <a:endParaRPr lang="en-US" dirty="0"/>
          </a:p>
        </p:txBody>
      </p:sp>
    </p:spTree>
    <p:extLst>
      <p:ext uri="{BB962C8B-B14F-4D97-AF65-F5344CB8AC3E}">
        <p14:creationId xmlns:p14="http://schemas.microsoft.com/office/powerpoint/2010/main" val="2374116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726150-6BE4-6241-B5CF-DCC5ED989BC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CE98C8D-DAD0-B543-BA6D-94381FF580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98AAFE3-4084-B342-B2B1-261AF600DC26}"/>
              </a:ext>
            </a:extLst>
          </p:cNvPr>
          <p:cNvSpPr>
            <a:spLocks noGrp="1"/>
          </p:cNvSpPr>
          <p:nvPr>
            <p:ph type="dt" sz="half" idx="10"/>
          </p:nvPr>
        </p:nvSpPr>
        <p:spPr/>
        <p:txBody>
          <a:bodyPr/>
          <a:lstStyle/>
          <a:p>
            <a:fld id="{E56C51FF-C239-9445-9ECD-74148266961C}" type="datetimeFigureOut">
              <a:rPr lang="en-US" smtClean="0"/>
              <a:t>7/2/2023</a:t>
            </a:fld>
            <a:endParaRPr lang="en-US" dirty="0"/>
          </a:p>
        </p:txBody>
      </p:sp>
      <p:sp>
        <p:nvSpPr>
          <p:cNvPr id="5" name="Footer Placeholder 4">
            <a:extLst>
              <a:ext uri="{FF2B5EF4-FFF2-40B4-BE49-F238E27FC236}">
                <a16:creationId xmlns:a16="http://schemas.microsoft.com/office/drawing/2014/main" id="{C8502E8B-ABF1-4F42-85FD-960BC1429D3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00CDBEE-1C17-2644-A88B-7800A93D6971}"/>
              </a:ext>
            </a:extLst>
          </p:cNvPr>
          <p:cNvSpPr>
            <a:spLocks noGrp="1"/>
          </p:cNvSpPr>
          <p:nvPr>
            <p:ph type="sldNum" sz="quarter" idx="12"/>
          </p:nvPr>
        </p:nvSpPr>
        <p:spPr/>
        <p:txBody>
          <a:bodyPr/>
          <a:lstStyle/>
          <a:p>
            <a:fld id="{5E9DBB3B-C6E0-2446-9620-A82B4C90C37B}" type="slidenum">
              <a:rPr lang="en-US" smtClean="0"/>
              <a:t>‹#›</a:t>
            </a:fld>
            <a:endParaRPr lang="en-US" dirty="0"/>
          </a:p>
        </p:txBody>
      </p:sp>
    </p:spTree>
    <p:extLst>
      <p:ext uri="{BB962C8B-B14F-4D97-AF65-F5344CB8AC3E}">
        <p14:creationId xmlns:p14="http://schemas.microsoft.com/office/powerpoint/2010/main" val="1089028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64369-4BA0-034F-9C51-16D0C3915AC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C4AA3B-173B-464D-BBD7-4741634FB65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57F4D5E-76F5-6D49-A374-47B3477FA15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8F03120-F6C0-F645-8154-4DA6D37CFEBD}"/>
              </a:ext>
            </a:extLst>
          </p:cNvPr>
          <p:cNvSpPr>
            <a:spLocks noGrp="1"/>
          </p:cNvSpPr>
          <p:nvPr>
            <p:ph type="dt" sz="half" idx="10"/>
          </p:nvPr>
        </p:nvSpPr>
        <p:spPr/>
        <p:txBody>
          <a:bodyPr/>
          <a:lstStyle/>
          <a:p>
            <a:fld id="{E56C51FF-C239-9445-9ECD-74148266961C}" type="datetimeFigureOut">
              <a:rPr lang="en-US" smtClean="0"/>
              <a:t>7/2/2023</a:t>
            </a:fld>
            <a:endParaRPr lang="en-US" dirty="0"/>
          </a:p>
        </p:txBody>
      </p:sp>
      <p:sp>
        <p:nvSpPr>
          <p:cNvPr id="6" name="Footer Placeholder 5">
            <a:extLst>
              <a:ext uri="{FF2B5EF4-FFF2-40B4-BE49-F238E27FC236}">
                <a16:creationId xmlns:a16="http://schemas.microsoft.com/office/drawing/2014/main" id="{C0C233DB-93E6-2B4A-9937-028574872F8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A94419E-BB91-D744-82A3-12E94449C5D2}"/>
              </a:ext>
            </a:extLst>
          </p:cNvPr>
          <p:cNvSpPr>
            <a:spLocks noGrp="1"/>
          </p:cNvSpPr>
          <p:nvPr>
            <p:ph type="sldNum" sz="quarter" idx="12"/>
          </p:nvPr>
        </p:nvSpPr>
        <p:spPr/>
        <p:txBody>
          <a:bodyPr/>
          <a:lstStyle/>
          <a:p>
            <a:fld id="{5E9DBB3B-C6E0-2446-9620-A82B4C90C37B}" type="slidenum">
              <a:rPr lang="en-US" smtClean="0"/>
              <a:t>‹#›</a:t>
            </a:fld>
            <a:endParaRPr lang="en-US" dirty="0"/>
          </a:p>
        </p:txBody>
      </p:sp>
    </p:spTree>
    <p:extLst>
      <p:ext uri="{BB962C8B-B14F-4D97-AF65-F5344CB8AC3E}">
        <p14:creationId xmlns:p14="http://schemas.microsoft.com/office/powerpoint/2010/main" val="55341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6DD00-69A6-E445-BAA9-0A824E2E348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F1FA092-A5D0-F841-8025-4AC9982004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0476F61-EFB8-004F-BBE0-2F1DFF16502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A7C57D4-54FC-474E-98E2-ECF0085EC97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652DE0E-D851-4447-AC2A-30DD518CB92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D53CF2B-FC31-AF41-AD64-38AF1F14F0AF}"/>
              </a:ext>
            </a:extLst>
          </p:cNvPr>
          <p:cNvSpPr>
            <a:spLocks noGrp="1"/>
          </p:cNvSpPr>
          <p:nvPr>
            <p:ph type="dt" sz="half" idx="10"/>
          </p:nvPr>
        </p:nvSpPr>
        <p:spPr/>
        <p:txBody>
          <a:bodyPr/>
          <a:lstStyle/>
          <a:p>
            <a:fld id="{E56C51FF-C239-9445-9ECD-74148266961C}" type="datetimeFigureOut">
              <a:rPr lang="en-US" smtClean="0"/>
              <a:t>7/2/2023</a:t>
            </a:fld>
            <a:endParaRPr lang="en-US" dirty="0"/>
          </a:p>
        </p:txBody>
      </p:sp>
      <p:sp>
        <p:nvSpPr>
          <p:cNvPr id="8" name="Footer Placeholder 7">
            <a:extLst>
              <a:ext uri="{FF2B5EF4-FFF2-40B4-BE49-F238E27FC236}">
                <a16:creationId xmlns:a16="http://schemas.microsoft.com/office/drawing/2014/main" id="{FE042A99-7C81-9641-B80C-3F6AC112F54B}"/>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F6C60893-A8D2-C047-A422-F62C21AA9A90}"/>
              </a:ext>
            </a:extLst>
          </p:cNvPr>
          <p:cNvSpPr>
            <a:spLocks noGrp="1"/>
          </p:cNvSpPr>
          <p:nvPr>
            <p:ph type="sldNum" sz="quarter" idx="12"/>
          </p:nvPr>
        </p:nvSpPr>
        <p:spPr/>
        <p:txBody>
          <a:bodyPr/>
          <a:lstStyle/>
          <a:p>
            <a:fld id="{5E9DBB3B-C6E0-2446-9620-A82B4C90C37B}" type="slidenum">
              <a:rPr lang="en-US" smtClean="0"/>
              <a:t>‹#›</a:t>
            </a:fld>
            <a:endParaRPr lang="en-US" dirty="0"/>
          </a:p>
        </p:txBody>
      </p:sp>
    </p:spTree>
    <p:extLst>
      <p:ext uri="{BB962C8B-B14F-4D97-AF65-F5344CB8AC3E}">
        <p14:creationId xmlns:p14="http://schemas.microsoft.com/office/powerpoint/2010/main" val="3435161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FA149-EEEF-0742-9E41-915EA81381C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149EE77-1028-4F46-9D95-587C2145E895}"/>
              </a:ext>
            </a:extLst>
          </p:cNvPr>
          <p:cNvSpPr>
            <a:spLocks noGrp="1"/>
          </p:cNvSpPr>
          <p:nvPr>
            <p:ph type="dt" sz="half" idx="10"/>
          </p:nvPr>
        </p:nvSpPr>
        <p:spPr/>
        <p:txBody>
          <a:bodyPr/>
          <a:lstStyle/>
          <a:p>
            <a:fld id="{E56C51FF-C239-9445-9ECD-74148266961C}" type="datetimeFigureOut">
              <a:rPr lang="en-US" smtClean="0"/>
              <a:t>7/2/2023</a:t>
            </a:fld>
            <a:endParaRPr lang="en-US" dirty="0"/>
          </a:p>
        </p:txBody>
      </p:sp>
      <p:sp>
        <p:nvSpPr>
          <p:cNvPr id="4" name="Footer Placeholder 3">
            <a:extLst>
              <a:ext uri="{FF2B5EF4-FFF2-40B4-BE49-F238E27FC236}">
                <a16:creationId xmlns:a16="http://schemas.microsoft.com/office/drawing/2014/main" id="{3DF9BB33-7998-5641-ACA0-0B3E15D17480}"/>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D2E5FD9-2347-B644-B3DC-20C61612FA08}"/>
              </a:ext>
            </a:extLst>
          </p:cNvPr>
          <p:cNvSpPr>
            <a:spLocks noGrp="1"/>
          </p:cNvSpPr>
          <p:nvPr>
            <p:ph type="sldNum" sz="quarter" idx="12"/>
          </p:nvPr>
        </p:nvSpPr>
        <p:spPr/>
        <p:txBody>
          <a:bodyPr/>
          <a:lstStyle/>
          <a:p>
            <a:fld id="{5E9DBB3B-C6E0-2446-9620-A82B4C90C37B}" type="slidenum">
              <a:rPr lang="en-US" smtClean="0"/>
              <a:t>‹#›</a:t>
            </a:fld>
            <a:endParaRPr lang="en-US" dirty="0"/>
          </a:p>
        </p:txBody>
      </p:sp>
    </p:spTree>
    <p:extLst>
      <p:ext uri="{BB962C8B-B14F-4D97-AF65-F5344CB8AC3E}">
        <p14:creationId xmlns:p14="http://schemas.microsoft.com/office/powerpoint/2010/main" val="22548850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5E5E633-19CE-D443-8EA3-5AE694192237}"/>
              </a:ext>
            </a:extLst>
          </p:cNvPr>
          <p:cNvSpPr>
            <a:spLocks noGrp="1"/>
          </p:cNvSpPr>
          <p:nvPr>
            <p:ph type="dt" sz="half" idx="10"/>
          </p:nvPr>
        </p:nvSpPr>
        <p:spPr/>
        <p:txBody>
          <a:bodyPr/>
          <a:lstStyle/>
          <a:p>
            <a:fld id="{E56C51FF-C239-9445-9ECD-74148266961C}" type="datetimeFigureOut">
              <a:rPr lang="en-US" smtClean="0"/>
              <a:t>7/2/2023</a:t>
            </a:fld>
            <a:endParaRPr lang="en-US" dirty="0"/>
          </a:p>
        </p:txBody>
      </p:sp>
      <p:sp>
        <p:nvSpPr>
          <p:cNvPr id="3" name="Footer Placeholder 2">
            <a:extLst>
              <a:ext uri="{FF2B5EF4-FFF2-40B4-BE49-F238E27FC236}">
                <a16:creationId xmlns:a16="http://schemas.microsoft.com/office/drawing/2014/main" id="{17E09120-665F-3F47-BE3E-489485233ACE}"/>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329E7615-990B-4D41-BDE5-41E65B8A9EA9}"/>
              </a:ext>
            </a:extLst>
          </p:cNvPr>
          <p:cNvSpPr>
            <a:spLocks noGrp="1"/>
          </p:cNvSpPr>
          <p:nvPr>
            <p:ph type="sldNum" sz="quarter" idx="12"/>
          </p:nvPr>
        </p:nvSpPr>
        <p:spPr/>
        <p:txBody>
          <a:bodyPr/>
          <a:lstStyle/>
          <a:p>
            <a:fld id="{5E9DBB3B-C6E0-2446-9620-A82B4C90C37B}" type="slidenum">
              <a:rPr lang="en-US" smtClean="0"/>
              <a:t>‹#›</a:t>
            </a:fld>
            <a:endParaRPr lang="en-US" dirty="0"/>
          </a:p>
        </p:txBody>
      </p:sp>
    </p:spTree>
    <p:extLst>
      <p:ext uri="{BB962C8B-B14F-4D97-AF65-F5344CB8AC3E}">
        <p14:creationId xmlns:p14="http://schemas.microsoft.com/office/powerpoint/2010/main" val="3440349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613A3-626C-C44B-AC0B-216EE6F5D5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AC23B1D-FDDF-A047-884D-F5991358CF5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976925F-3492-804C-825D-F3D80E2CFB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542B6C3-4533-994D-B051-C168F42B00E2}"/>
              </a:ext>
            </a:extLst>
          </p:cNvPr>
          <p:cNvSpPr>
            <a:spLocks noGrp="1"/>
          </p:cNvSpPr>
          <p:nvPr>
            <p:ph type="dt" sz="half" idx="10"/>
          </p:nvPr>
        </p:nvSpPr>
        <p:spPr/>
        <p:txBody>
          <a:bodyPr/>
          <a:lstStyle/>
          <a:p>
            <a:fld id="{E56C51FF-C239-9445-9ECD-74148266961C}" type="datetimeFigureOut">
              <a:rPr lang="en-US" smtClean="0"/>
              <a:t>7/2/2023</a:t>
            </a:fld>
            <a:endParaRPr lang="en-US" dirty="0"/>
          </a:p>
        </p:txBody>
      </p:sp>
      <p:sp>
        <p:nvSpPr>
          <p:cNvPr id="6" name="Footer Placeholder 5">
            <a:extLst>
              <a:ext uri="{FF2B5EF4-FFF2-40B4-BE49-F238E27FC236}">
                <a16:creationId xmlns:a16="http://schemas.microsoft.com/office/drawing/2014/main" id="{7D95CECF-0F61-2C4F-B240-5AB7B9B2C46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4C5E97B-A76B-7148-BA2C-705F1506DBDD}"/>
              </a:ext>
            </a:extLst>
          </p:cNvPr>
          <p:cNvSpPr>
            <a:spLocks noGrp="1"/>
          </p:cNvSpPr>
          <p:nvPr>
            <p:ph type="sldNum" sz="quarter" idx="12"/>
          </p:nvPr>
        </p:nvSpPr>
        <p:spPr/>
        <p:txBody>
          <a:bodyPr/>
          <a:lstStyle/>
          <a:p>
            <a:fld id="{5E9DBB3B-C6E0-2446-9620-A82B4C90C37B}" type="slidenum">
              <a:rPr lang="en-US" smtClean="0"/>
              <a:t>‹#›</a:t>
            </a:fld>
            <a:endParaRPr lang="en-US" dirty="0"/>
          </a:p>
        </p:txBody>
      </p:sp>
    </p:spTree>
    <p:extLst>
      <p:ext uri="{BB962C8B-B14F-4D97-AF65-F5344CB8AC3E}">
        <p14:creationId xmlns:p14="http://schemas.microsoft.com/office/powerpoint/2010/main" val="3459834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88712-4908-974A-8083-7878CDB6D8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E64B1AA-0696-2F4E-84A3-AAC5CDBAFD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79443A21-EA96-554B-8710-785558D6AE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F97500B-7412-1E40-AECA-EC87DCDF38D0}"/>
              </a:ext>
            </a:extLst>
          </p:cNvPr>
          <p:cNvSpPr>
            <a:spLocks noGrp="1"/>
          </p:cNvSpPr>
          <p:nvPr>
            <p:ph type="dt" sz="half" idx="10"/>
          </p:nvPr>
        </p:nvSpPr>
        <p:spPr/>
        <p:txBody>
          <a:bodyPr/>
          <a:lstStyle/>
          <a:p>
            <a:fld id="{E56C51FF-C239-9445-9ECD-74148266961C}" type="datetimeFigureOut">
              <a:rPr lang="en-US" smtClean="0"/>
              <a:t>7/2/2023</a:t>
            </a:fld>
            <a:endParaRPr lang="en-US" dirty="0"/>
          </a:p>
        </p:txBody>
      </p:sp>
      <p:sp>
        <p:nvSpPr>
          <p:cNvPr id="6" name="Footer Placeholder 5">
            <a:extLst>
              <a:ext uri="{FF2B5EF4-FFF2-40B4-BE49-F238E27FC236}">
                <a16:creationId xmlns:a16="http://schemas.microsoft.com/office/drawing/2014/main" id="{4FFB5178-6293-F24F-AA90-FB18FD8A4E9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2800EE7-F49B-9F49-B5D6-75DACCFEC614}"/>
              </a:ext>
            </a:extLst>
          </p:cNvPr>
          <p:cNvSpPr>
            <a:spLocks noGrp="1"/>
          </p:cNvSpPr>
          <p:nvPr>
            <p:ph type="sldNum" sz="quarter" idx="12"/>
          </p:nvPr>
        </p:nvSpPr>
        <p:spPr/>
        <p:txBody>
          <a:bodyPr/>
          <a:lstStyle/>
          <a:p>
            <a:fld id="{5E9DBB3B-C6E0-2446-9620-A82B4C90C37B}" type="slidenum">
              <a:rPr lang="en-US" smtClean="0"/>
              <a:t>‹#›</a:t>
            </a:fld>
            <a:endParaRPr lang="en-US" dirty="0"/>
          </a:p>
        </p:txBody>
      </p:sp>
    </p:spTree>
    <p:extLst>
      <p:ext uri="{BB962C8B-B14F-4D97-AF65-F5344CB8AC3E}">
        <p14:creationId xmlns:p14="http://schemas.microsoft.com/office/powerpoint/2010/main" val="3385931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F3BE9F9-CC1A-E04D-A501-E27099D398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0D3BA70-9237-6748-B566-5FE451CE31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757676-74F6-6544-B771-3F3A66C973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6C51FF-C239-9445-9ECD-74148266961C}" type="datetimeFigureOut">
              <a:rPr lang="en-US" smtClean="0"/>
              <a:t>7/2/2023</a:t>
            </a:fld>
            <a:endParaRPr lang="en-US" dirty="0"/>
          </a:p>
        </p:txBody>
      </p:sp>
      <p:sp>
        <p:nvSpPr>
          <p:cNvPr id="5" name="Footer Placeholder 4">
            <a:extLst>
              <a:ext uri="{FF2B5EF4-FFF2-40B4-BE49-F238E27FC236}">
                <a16:creationId xmlns:a16="http://schemas.microsoft.com/office/drawing/2014/main" id="{C3F0D1B2-E854-8F40-B552-0CA226FD008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C1ABA4D3-E171-974F-A77B-A8B9443F573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9DBB3B-C6E0-2446-9620-A82B4C90C37B}" type="slidenum">
              <a:rPr lang="en-US" smtClean="0"/>
              <a:t>‹#›</a:t>
            </a:fld>
            <a:endParaRPr lang="en-US" dirty="0"/>
          </a:p>
        </p:txBody>
      </p:sp>
    </p:spTree>
    <p:extLst>
      <p:ext uri="{BB962C8B-B14F-4D97-AF65-F5344CB8AC3E}">
        <p14:creationId xmlns:p14="http://schemas.microsoft.com/office/powerpoint/2010/main" val="2491945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1.xml"/><Relationship Id="rId5" Type="http://schemas.openxmlformats.org/officeDocument/2006/relationships/hyperlink" Target="https://www.ucas.com/undergraduate" TargetMode="External"/><Relationship Id="rId4" Type="http://schemas.openxmlformats.org/officeDocument/2006/relationships/hyperlink" Target="https://www.careerpilot.org.uk/information/your-choices-at-18"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hyperlink" Target="about:blank"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3.xml"/><Relationship Id="rId1" Type="http://schemas.openxmlformats.org/officeDocument/2006/relationships/slideLayout" Target="../slideLayouts/slideLayout1.xml"/><Relationship Id="rId4" Type="http://schemas.openxmlformats.org/officeDocument/2006/relationships/hyperlink" Target="https://www.gov.uk/apply-apprenticeship" TargetMode="Externa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5.xml"/><Relationship Id="rId1" Type="http://schemas.openxmlformats.org/officeDocument/2006/relationships/slideLayout" Target="../slideLayouts/slideLayout1.xml"/><Relationship Id="rId4" Type="http://schemas.openxmlformats.org/officeDocument/2006/relationships/hyperlink" Target="https://www.whatuni.com/degrees/courses/hnd-hnc-uk/qualification/n/list.html" TargetMode="Externa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D5FD28F-DE7B-AE4A-B8E5-F5B4C64D9E51}"/>
              </a:ext>
            </a:extLst>
          </p:cNvPr>
          <p:cNvSpPr/>
          <p:nvPr/>
        </p:nvSpPr>
        <p:spPr>
          <a:xfrm>
            <a:off x="0" y="4360"/>
            <a:ext cx="12192000" cy="6857996"/>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9" name="Picture 8">
            <a:extLst>
              <a:ext uri="{FF2B5EF4-FFF2-40B4-BE49-F238E27FC236}">
                <a16:creationId xmlns:a16="http://schemas.microsoft.com/office/drawing/2014/main" id="{0AAEEDD3-A924-1C47-892F-0FA3CD7E06B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1"/>
            <a:ext cx="5960927" cy="6858001"/>
          </a:xfrm>
          <a:prstGeom prst="rect">
            <a:avLst/>
          </a:prstGeom>
        </p:spPr>
      </p:pic>
      <p:sp>
        <p:nvSpPr>
          <p:cNvPr id="14" name="Title 1">
            <a:extLst>
              <a:ext uri="{FF2B5EF4-FFF2-40B4-BE49-F238E27FC236}">
                <a16:creationId xmlns:a16="http://schemas.microsoft.com/office/drawing/2014/main" id="{F4A5E6F5-DDE4-084F-A6D6-A04B432D3339}"/>
              </a:ext>
            </a:extLst>
          </p:cNvPr>
          <p:cNvSpPr txBox="1">
            <a:spLocks/>
          </p:cNvSpPr>
          <p:nvPr/>
        </p:nvSpPr>
        <p:spPr>
          <a:xfrm>
            <a:off x="6476400" y="1404000"/>
            <a:ext cx="5520444" cy="282012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ts val="5880"/>
              </a:lnSpc>
            </a:pPr>
            <a:r>
              <a:rPr lang="en-US" sz="4900" b="1">
                <a:solidFill>
                  <a:schemeClr val="bg1"/>
                </a:solidFill>
                <a:latin typeface="Arial" panose="020B0604020202020204" pitchFamily="34" charset="0"/>
                <a:cs typeface="Arial" panose="020B0604020202020204" pitchFamily="34" charset="0"/>
              </a:rPr>
              <a:t>TALKING FUTURES </a:t>
            </a:r>
            <a:r>
              <a:rPr lang="en-US" sz="4900" b="1" dirty="0">
                <a:solidFill>
                  <a:schemeClr val="bg1"/>
                </a:solidFill>
                <a:latin typeface="Arial" panose="020B0604020202020204" pitchFamily="34" charset="0"/>
                <a:cs typeface="Arial" panose="020B0604020202020204" pitchFamily="34" charset="0"/>
              </a:rPr>
              <a:t>QUIZ</a:t>
            </a:r>
            <a:r>
              <a:rPr lang="en-US" sz="4900" b="1" dirty="0">
                <a:latin typeface="Arial" panose="020B0604020202020204" pitchFamily="34" charset="0"/>
                <a:cs typeface="Arial" panose="020B0604020202020204" pitchFamily="34" charset="0"/>
              </a:rPr>
              <a:t> </a:t>
            </a:r>
            <a:br>
              <a:rPr lang="en-US" sz="4900" b="1" dirty="0">
                <a:latin typeface="Arial" panose="020B0604020202020204" pitchFamily="34" charset="0"/>
                <a:cs typeface="Arial" panose="020B0604020202020204" pitchFamily="34" charset="0"/>
              </a:rPr>
            </a:br>
            <a:r>
              <a:rPr lang="en-US" sz="4900" b="1" dirty="0">
                <a:solidFill>
                  <a:srgbClr val="DF591C"/>
                </a:solidFill>
                <a:latin typeface="Arial" panose="020B0604020202020204" pitchFamily="34" charset="0"/>
                <a:cs typeface="Arial" panose="020B0604020202020204" pitchFamily="34" charset="0"/>
              </a:rPr>
              <a:t>FOR FAMILIES WITH CHILDREN OVER 16</a:t>
            </a:r>
          </a:p>
        </p:txBody>
      </p:sp>
      <p:pic>
        <p:nvPicPr>
          <p:cNvPr id="4" name="Picture 3">
            <a:extLst>
              <a:ext uri="{FF2B5EF4-FFF2-40B4-BE49-F238E27FC236}">
                <a16:creationId xmlns:a16="http://schemas.microsoft.com/office/drawing/2014/main" id="{2165D2C8-614B-E247-9275-6B6A2E786087}"/>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9902024" y="5055813"/>
            <a:ext cx="1763527" cy="1262583"/>
          </a:xfrm>
          <a:prstGeom prst="rect">
            <a:avLst/>
          </a:prstGeom>
        </p:spPr>
      </p:pic>
    </p:spTree>
    <p:extLst>
      <p:ext uri="{BB962C8B-B14F-4D97-AF65-F5344CB8AC3E}">
        <p14:creationId xmlns:p14="http://schemas.microsoft.com/office/powerpoint/2010/main" val="8816917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0" y="1587600"/>
            <a:ext cx="9586800" cy="1157492"/>
          </a:xfrm>
        </p:spPr>
        <p:txBody>
          <a:bodyPr numCol="1" spcCol="360000">
            <a:noAutofit/>
          </a:bodyPr>
          <a:lstStyle/>
          <a:p>
            <a:pPr algn="l">
              <a:lnSpc>
                <a:spcPct val="100000"/>
              </a:lnSpc>
            </a:pPr>
            <a:r>
              <a:rPr lang="en-GB" sz="2800" b="1" dirty="0">
                <a:solidFill>
                  <a:srgbClr val="DF591C"/>
                </a:solidFill>
                <a:latin typeface="Arial" panose="020B0604020202020204" pitchFamily="34" charset="0"/>
                <a:cs typeface="Arial" panose="020B0604020202020204" pitchFamily="34" charset="0"/>
              </a:rPr>
              <a:t>7. True or false? If you accept an offer to study for a degree at university but you don’t get the grades you need, the only option is to do resits and reapply the following year.</a:t>
            </a:r>
            <a:endParaRPr lang="en-US" sz="2800" b="1" dirty="0">
              <a:solidFill>
                <a:srgbClr val="DF591C"/>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1: So what are the options?</a:t>
            </a:r>
          </a:p>
        </p:txBody>
      </p:sp>
      <p:sp>
        <p:nvSpPr>
          <p:cNvPr id="12" name="TextBox 11">
            <a:extLst>
              <a:ext uri="{FF2B5EF4-FFF2-40B4-BE49-F238E27FC236}">
                <a16:creationId xmlns:a16="http://schemas.microsoft.com/office/drawing/2014/main" id="{5BC78F08-9667-2241-812A-ED8EC6ED0A9F}"/>
              </a:ext>
            </a:extLst>
          </p:cNvPr>
          <p:cNvSpPr txBox="1"/>
          <p:nvPr/>
        </p:nvSpPr>
        <p:spPr>
          <a:xfrm>
            <a:off x="1385999" y="3337790"/>
            <a:ext cx="8959272" cy="959237"/>
          </a:xfrm>
          <a:prstGeom prst="rect">
            <a:avLst/>
          </a:prstGeom>
          <a:noFill/>
        </p:spPr>
        <p:txBody>
          <a:bodyPr wrap="square" rtlCol="0">
            <a:spAutoFit/>
          </a:bodyPr>
          <a:lstStyle/>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True.</a:t>
            </a:r>
          </a:p>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False.</a:t>
            </a:r>
          </a:p>
        </p:txBody>
      </p:sp>
    </p:spTree>
    <p:extLst>
      <p:ext uri="{BB962C8B-B14F-4D97-AF65-F5344CB8AC3E}">
        <p14:creationId xmlns:p14="http://schemas.microsoft.com/office/powerpoint/2010/main" val="23943478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0" y="1587600"/>
            <a:ext cx="8708259" cy="1157492"/>
          </a:xfrm>
        </p:spPr>
        <p:txBody>
          <a:bodyPr numCol="1" spcCol="360000">
            <a:noAutofit/>
          </a:bodyPr>
          <a:lstStyle/>
          <a:p>
            <a:pPr algn="l"/>
            <a:r>
              <a:rPr lang="en-GB" sz="2800" b="1" dirty="0">
                <a:solidFill>
                  <a:srgbClr val="DF591C"/>
                </a:solidFill>
                <a:latin typeface="Arial" panose="020B0604020202020204" pitchFamily="34" charset="0"/>
                <a:cs typeface="Arial" panose="020B0604020202020204" pitchFamily="34" charset="0"/>
              </a:rPr>
              <a:t>8. What is a higher technical qualification and when can you take one?</a:t>
            </a:r>
            <a:br>
              <a:rPr lang="en-GB" sz="2800" b="1" dirty="0">
                <a:solidFill>
                  <a:srgbClr val="DF591C"/>
                </a:solidFill>
                <a:latin typeface="Arial" panose="020B0604020202020204" pitchFamily="34" charset="0"/>
                <a:cs typeface="Arial" panose="020B0604020202020204" pitchFamily="34" charset="0"/>
              </a:rPr>
            </a:br>
            <a:endParaRPr lang="en-US" sz="2800" b="1" dirty="0">
              <a:solidFill>
                <a:srgbClr val="DF591C"/>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1: So what are the options?</a:t>
            </a:r>
          </a:p>
        </p:txBody>
      </p:sp>
      <p:sp>
        <p:nvSpPr>
          <p:cNvPr id="11" name="TextBox 10">
            <a:extLst>
              <a:ext uri="{FF2B5EF4-FFF2-40B4-BE49-F238E27FC236}">
                <a16:creationId xmlns:a16="http://schemas.microsoft.com/office/drawing/2014/main" id="{63FFA645-7E5A-854C-89B7-AFC1155349B7}"/>
              </a:ext>
            </a:extLst>
          </p:cNvPr>
          <p:cNvSpPr txBox="1"/>
          <p:nvPr/>
        </p:nvSpPr>
        <p:spPr>
          <a:xfrm>
            <a:off x="1385999" y="2761924"/>
            <a:ext cx="9705334" cy="1938992"/>
          </a:xfrm>
          <a:prstGeom prst="rect">
            <a:avLst/>
          </a:prstGeom>
          <a:noFill/>
        </p:spPr>
        <p:txBody>
          <a:bodyPr wrap="square" rtlCol="0">
            <a:spAutoFit/>
          </a:bodyPr>
          <a:lstStyle/>
          <a:p>
            <a:r>
              <a:rPr lang="en-GB" sz="2400" dirty="0">
                <a:solidFill>
                  <a:srgbClr val="575757"/>
                </a:solidFill>
                <a:latin typeface="Arial" panose="020B0604020202020204" pitchFamily="34" charset="0"/>
                <a:cs typeface="Arial" panose="020B0604020202020204" pitchFamily="34" charset="0"/>
              </a:rPr>
              <a:t>a) A Higher Education qualification offered by universities and colleges focused on work-related skills and knowledge.</a:t>
            </a:r>
          </a:p>
          <a:p>
            <a:r>
              <a:rPr lang="en-GB" sz="2400" dirty="0">
                <a:solidFill>
                  <a:srgbClr val="575757"/>
                </a:solidFill>
                <a:latin typeface="Arial" panose="020B0604020202020204" pitchFamily="34" charset="0"/>
                <a:cs typeface="Arial" panose="020B0604020202020204" pitchFamily="34" charset="0"/>
              </a:rPr>
              <a:t>b) A qualification in a difficult subject you can take instead of A-levels.</a:t>
            </a:r>
          </a:p>
          <a:p>
            <a:r>
              <a:rPr lang="en-GB" sz="2400" dirty="0">
                <a:solidFill>
                  <a:srgbClr val="575757"/>
                </a:solidFill>
                <a:latin typeface="Arial" panose="020B0604020202020204" pitchFamily="34" charset="0"/>
                <a:cs typeface="Arial" panose="020B0604020202020204" pitchFamily="34" charset="0"/>
              </a:rPr>
              <a:t>c) A qualification in a technical subject you can only do after you've got a degree.</a:t>
            </a:r>
          </a:p>
        </p:txBody>
      </p:sp>
    </p:spTree>
    <p:extLst>
      <p:ext uri="{BB962C8B-B14F-4D97-AF65-F5344CB8AC3E}">
        <p14:creationId xmlns:p14="http://schemas.microsoft.com/office/powerpoint/2010/main" val="40920676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0" y="1587600"/>
            <a:ext cx="9828340" cy="1157492"/>
          </a:xfrm>
        </p:spPr>
        <p:txBody>
          <a:bodyPr numCol="1" spcCol="360000">
            <a:noAutofit/>
          </a:bodyPr>
          <a:lstStyle/>
          <a:p>
            <a:pPr algn="l">
              <a:lnSpc>
                <a:spcPct val="100000"/>
              </a:lnSpc>
            </a:pPr>
            <a:r>
              <a:rPr lang="en-GB" sz="2800" b="1" dirty="0">
                <a:solidFill>
                  <a:srgbClr val="DF591C"/>
                </a:solidFill>
                <a:latin typeface="Arial" panose="020B0604020202020204" pitchFamily="34" charset="0"/>
                <a:cs typeface="Arial" panose="020B0604020202020204" pitchFamily="34" charset="0"/>
              </a:rPr>
              <a:t>9. True or false? Higher technical qualifications can improve your chances of a bigger salary later in life than if you do not go on to higher education.</a:t>
            </a:r>
            <a:br>
              <a:rPr lang="en-GB" sz="2800" b="1" dirty="0">
                <a:solidFill>
                  <a:srgbClr val="DF591C"/>
                </a:solidFill>
                <a:latin typeface="Arial" panose="020B0604020202020204" pitchFamily="34" charset="0"/>
                <a:cs typeface="Arial" panose="020B0604020202020204" pitchFamily="34" charset="0"/>
              </a:rPr>
            </a:br>
            <a:endParaRPr lang="en-US" sz="2800" b="1" dirty="0">
              <a:solidFill>
                <a:srgbClr val="DF591C"/>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1: So what are the options?</a:t>
            </a:r>
          </a:p>
        </p:txBody>
      </p:sp>
      <p:sp>
        <p:nvSpPr>
          <p:cNvPr id="11" name="TextBox 10">
            <a:extLst>
              <a:ext uri="{FF2B5EF4-FFF2-40B4-BE49-F238E27FC236}">
                <a16:creationId xmlns:a16="http://schemas.microsoft.com/office/drawing/2014/main" id="{63FFA645-7E5A-854C-89B7-AFC1155349B7}"/>
              </a:ext>
            </a:extLst>
          </p:cNvPr>
          <p:cNvSpPr txBox="1"/>
          <p:nvPr/>
        </p:nvSpPr>
        <p:spPr>
          <a:xfrm>
            <a:off x="1385999" y="3027955"/>
            <a:ext cx="8959272" cy="959237"/>
          </a:xfrm>
          <a:prstGeom prst="rect">
            <a:avLst/>
          </a:prstGeom>
          <a:noFill/>
        </p:spPr>
        <p:txBody>
          <a:bodyPr wrap="square" rtlCol="0">
            <a:spAutoFit/>
          </a:bodyPr>
          <a:lstStyle/>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True.</a:t>
            </a:r>
          </a:p>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False.</a:t>
            </a:r>
          </a:p>
        </p:txBody>
      </p:sp>
    </p:spTree>
    <p:extLst>
      <p:ext uri="{BB962C8B-B14F-4D97-AF65-F5344CB8AC3E}">
        <p14:creationId xmlns:p14="http://schemas.microsoft.com/office/powerpoint/2010/main" val="32672347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1: So what are the options?</a:t>
            </a:r>
          </a:p>
        </p:txBody>
      </p:sp>
      <p:sp>
        <p:nvSpPr>
          <p:cNvPr id="12" name="Subtitle 2">
            <a:extLst>
              <a:ext uri="{FF2B5EF4-FFF2-40B4-BE49-F238E27FC236}">
                <a16:creationId xmlns:a16="http://schemas.microsoft.com/office/drawing/2014/main" id="{AE83FCB2-8097-BF4D-A1D2-7E6C47EDF1D7}"/>
              </a:ext>
            </a:extLst>
          </p:cNvPr>
          <p:cNvSpPr>
            <a:spLocks noGrp="1"/>
          </p:cNvSpPr>
          <p:nvPr>
            <p:ph type="subTitle" idx="1"/>
          </p:nvPr>
        </p:nvSpPr>
        <p:spPr>
          <a:xfrm>
            <a:off x="1385999" y="1587599"/>
            <a:ext cx="10052965" cy="1711389"/>
          </a:xfrm>
        </p:spPr>
        <p:txBody>
          <a:bodyPr numCol="1" spcCol="360000">
            <a:noAutofit/>
          </a:bodyPr>
          <a:lstStyle/>
          <a:p>
            <a:pPr lvl="0" algn="l">
              <a:lnSpc>
                <a:spcPct val="115000"/>
              </a:lnSpc>
            </a:pPr>
            <a:r>
              <a:rPr lang="en-GB" sz="2800" b="1" dirty="0">
                <a:solidFill>
                  <a:srgbClr val="DF591C"/>
                </a:solidFill>
                <a:latin typeface="Arial" panose="020B0604020202020204" pitchFamily="34" charset="0"/>
                <a:cs typeface="Arial" panose="020B0604020202020204" pitchFamily="34" charset="0"/>
              </a:rPr>
              <a:t>10. Discussion task: </a:t>
            </a:r>
            <a:br>
              <a:rPr lang="en-GB" sz="2800" b="1" dirty="0">
                <a:solidFill>
                  <a:srgbClr val="DF591C"/>
                </a:solidFill>
                <a:latin typeface="Arial" panose="020B0604020202020204" pitchFamily="34" charset="0"/>
                <a:cs typeface="Arial" panose="020B0604020202020204" pitchFamily="34" charset="0"/>
              </a:rPr>
            </a:br>
            <a:endParaRPr lang="en-US" sz="2800" b="1" dirty="0">
              <a:solidFill>
                <a:srgbClr val="DF591C"/>
              </a:solidFill>
              <a:latin typeface="Arial" panose="020B0604020202020204" pitchFamily="34" charset="0"/>
              <a:cs typeface="Arial" panose="020B0604020202020204" pitchFamily="34" charset="0"/>
            </a:endParaRPr>
          </a:p>
        </p:txBody>
      </p:sp>
      <p:sp>
        <p:nvSpPr>
          <p:cNvPr id="14" name="TextBox 13">
            <a:extLst>
              <a:ext uri="{FF2B5EF4-FFF2-40B4-BE49-F238E27FC236}">
                <a16:creationId xmlns:a16="http://schemas.microsoft.com/office/drawing/2014/main" id="{2355BA3E-B380-9347-AE55-32E75DD09A07}"/>
              </a:ext>
            </a:extLst>
          </p:cNvPr>
          <p:cNvSpPr txBox="1"/>
          <p:nvPr/>
        </p:nvSpPr>
        <p:spPr>
          <a:xfrm>
            <a:off x="1386000" y="2416722"/>
            <a:ext cx="8757067" cy="1569660"/>
          </a:xfrm>
          <a:prstGeom prst="rect">
            <a:avLst/>
          </a:prstGeom>
          <a:noFill/>
        </p:spPr>
        <p:txBody>
          <a:bodyPr wrap="square" rtlCol="0">
            <a:spAutoFit/>
          </a:bodyPr>
          <a:lstStyle/>
          <a:p>
            <a:pPr>
              <a:spcBef>
                <a:spcPts val="1000"/>
              </a:spcBef>
              <a:spcAft>
                <a:spcPts val="600"/>
              </a:spcAft>
            </a:pPr>
            <a:r>
              <a:rPr lang="en-GB" sz="2400" dirty="0">
                <a:solidFill>
                  <a:srgbClr val="575757"/>
                </a:solidFill>
                <a:latin typeface="Arial" panose="020B0604020202020204" pitchFamily="34" charset="0"/>
                <a:cs typeface="Arial" panose="020B0604020202020204" pitchFamily="34" charset="0"/>
              </a:rPr>
              <a:t>Whichever option you choose to take after school/college you will probably need to complete some sort of application process. Think of two things you could do that would help strengthen your application. </a:t>
            </a:r>
          </a:p>
        </p:txBody>
      </p:sp>
    </p:spTree>
    <p:extLst>
      <p:ext uri="{BB962C8B-B14F-4D97-AF65-F5344CB8AC3E}">
        <p14:creationId xmlns:p14="http://schemas.microsoft.com/office/powerpoint/2010/main" val="8170770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0" y="2263794"/>
            <a:ext cx="10207285" cy="631718"/>
          </a:xfrm>
        </p:spPr>
        <p:txBody>
          <a:bodyPr numCol="1" spcCol="360000">
            <a:noAutofit/>
          </a:bodyPr>
          <a:lstStyle/>
          <a:p>
            <a:pPr algn="l">
              <a:lnSpc>
                <a:spcPct val="100000"/>
              </a:lnSpc>
              <a:spcAft>
                <a:spcPts val="1000"/>
              </a:spcAft>
            </a:pPr>
            <a:r>
              <a:rPr lang="en-GB" sz="2800" b="1" dirty="0">
                <a:solidFill>
                  <a:srgbClr val="DF591C"/>
                </a:solidFill>
                <a:latin typeface="Arial" panose="020B0604020202020204" pitchFamily="34" charset="0"/>
                <a:cs typeface="Arial" panose="020B0604020202020204" pitchFamily="34" charset="0"/>
              </a:rPr>
              <a:t>11. True or false? </a:t>
            </a:r>
            <a:r>
              <a:rPr lang="en-GB" sz="2800" b="1" dirty="0">
                <a:solidFill>
                  <a:srgbClr val="DF591C"/>
                </a:solidFill>
                <a:highlight>
                  <a:srgbClr val="FFFF00"/>
                </a:highlight>
                <a:latin typeface="Arial" panose="020B0604020202020204" pitchFamily="34" charset="0"/>
                <a:cs typeface="Arial" panose="020B0604020202020204" pitchFamily="34" charset="0"/>
              </a:rPr>
              <a:t>[insert employer plus a description of their business, e.g. ‘a catering company’] </a:t>
            </a:r>
            <a:r>
              <a:rPr lang="en-GB" sz="2800" b="1" dirty="0">
                <a:solidFill>
                  <a:srgbClr val="DF591C"/>
                </a:solidFill>
                <a:latin typeface="Arial" panose="020B0604020202020204" pitchFamily="34" charset="0"/>
                <a:cs typeface="Arial" panose="020B0604020202020204" pitchFamily="34" charset="0"/>
              </a:rPr>
              <a:t>offers advanced apprenticeships in our area.</a:t>
            </a:r>
            <a:endParaRPr lang="en-US" sz="2800" b="1" dirty="0">
              <a:solidFill>
                <a:srgbClr val="DF591C"/>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2: </a:t>
            </a:r>
            <a:r>
              <a:rPr lang="en-GB" b="1" dirty="0">
                <a:solidFill>
                  <a:schemeClr val="bg1"/>
                </a:solidFill>
                <a:latin typeface="Arial" panose="020B0604020202020204" pitchFamily="34" charset="0"/>
                <a:cs typeface="Arial" panose="020B0604020202020204" pitchFamily="34" charset="0"/>
              </a:rPr>
              <a:t>How well do you know our area? </a:t>
            </a:r>
            <a:endParaRPr lang="en-US" b="1" dirty="0">
              <a:solidFill>
                <a:schemeClr val="bg1"/>
              </a:solidFill>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DABBCFF6-9BDB-D949-B8D7-EE54A28ADE2A}"/>
              </a:ext>
            </a:extLst>
          </p:cNvPr>
          <p:cNvSpPr txBox="1"/>
          <p:nvPr/>
        </p:nvSpPr>
        <p:spPr>
          <a:xfrm>
            <a:off x="1386000" y="1609000"/>
            <a:ext cx="9927459" cy="369332"/>
          </a:xfrm>
          <a:prstGeom prst="rect">
            <a:avLst/>
          </a:prstGeom>
          <a:noFill/>
        </p:spPr>
        <p:txBody>
          <a:bodyPr wrap="square" numCol="1" rtlCol="0">
            <a:spAutoFit/>
          </a:bodyPr>
          <a:lstStyle/>
          <a:p>
            <a:r>
              <a:rPr lang="en-GB" i="1" dirty="0">
                <a:highlight>
                  <a:srgbClr val="FFFF00"/>
                </a:highlight>
                <a:latin typeface="Arial" panose="020B0604020202020204" pitchFamily="34" charset="0"/>
                <a:cs typeface="Arial" panose="020B0604020202020204" pitchFamily="34" charset="0"/>
              </a:rPr>
              <a:t>Questions that can be customised to the area/region/or institution.</a:t>
            </a:r>
          </a:p>
        </p:txBody>
      </p:sp>
      <p:sp>
        <p:nvSpPr>
          <p:cNvPr id="14" name="TextBox 13">
            <a:extLst>
              <a:ext uri="{FF2B5EF4-FFF2-40B4-BE49-F238E27FC236}">
                <a16:creationId xmlns:a16="http://schemas.microsoft.com/office/drawing/2014/main" id="{D18110BD-7BD2-0E4C-8C7B-38FEDEAF7067}"/>
              </a:ext>
            </a:extLst>
          </p:cNvPr>
          <p:cNvSpPr txBox="1"/>
          <p:nvPr/>
        </p:nvSpPr>
        <p:spPr>
          <a:xfrm>
            <a:off x="1385999" y="3687767"/>
            <a:ext cx="8779977" cy="959237"/>
          </a:xfrm>
          <a:prstGeom prst="rect">
            <a:avLst/>
          </a:prstGeom>
          <a:noFill/>
        </p:spPr>
        <p:txBody>
          <a:bodyPr wrap="square" rtlCol="0">
            <a:spAutoFit/>
          </a:bodyPr>
          <a:lstStyle/>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True.</a:t>
            </a:r>
          </a:p>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False.</a:t>
            </a:r>
          </a:p>
        </p:txBody>
      </p:sp>
    </p:spTree>
    <p:extLst>
      <p:ext uri="{BB962C8B-B14F-4D97-AF65-F5344CB8AC3E}">
        <p14:creationId xmlns:p14="http://schemas.microsoft.com/office/powerpoint/2010/main" val="5777606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1" y="1587600"/>
            <a:ext cx="9282000" cy="631718"/>
          </a:xfrm>
        </p:spPr>
        <p:txBody>
          <a:bodyPr numCol="1" spcCol="360000">
            <a:noAutofit/>
          </a:bodyPr>
          <a:lstStyle/>
          <a:p>
            <a:pPr algn="l">
              <a:lnSpc>
                <a:spcPct val="100000"/>
              </a:lnSpc>
              <a:spcAft>
                <a:spcPts val="1000"/>
              </a:spcAft>
            </a:pPr>
            <a:r>
              <a:rPr lang="en-GB" sz="2800" b="1" dirty="0">
                <a:solidFill>
                  <a:srgbClr val="DF591C"/>
                </a:solidFill>
                <a:latin typeface="Arial" panose="020B0604020202020204" pitchFamily="34" charset="0"/>
                <a:cs typeface="Arial" panose="020B0604020202020204" pitchFamily="34" charset="0"/>
              </a:rPr>
              <a:t>12. How many students from our </a:t>
            </a:r>
            <a:r>
              <a:rPr lang="en-GB" sz="2800" b="1" dirty="0">
                <a:solidFill>
                  <a:srgbClr val="DF591C"/>
                </a:solidFill>
                <a:highlight>
                  <a:srgbClr val="FFFF00"/>
                </a:highlight>
                <a:latin typeface="Arial" panose="020B0604020202020204" pitchFamily="34" charset="0"/>
                <a:cs typeface="Arial" panose="020B0604020202020204" pitchFamily="34" charset="0"/>
              </a:rPr>
              <a:t>[school/college] </a:t>
            </a:r>
            <a:r>
              <a:rPr lang="en-GB" sz="2800" b="1" dirty="0">
                <a:solidFill>
                  <a:srgbClr val="DF591C"/>
                </a:solidFill>
                <a:latin typeface="Arial" panose="020B0604020202020204" pitchFamily="34" charset="0"/>
                <a:cs typeface="Arial" panose="020B0604020202020204" pitchFamily="34" charset="0"/>
              </a:rPr>
              <a:t>go to university?</a:t>
            </a:r>
            <a:endParaRPr lang="en-US" sz="2800" b="1" dirty="0">
              <a:solidFill>
                <a:srgbClr val="DF591C"/>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2: </a:t>
            </a:r>
            <a:r>
              <a:rPr lang="en-GB" b="1" dirty="0">
                <a:solidFill>
                  <a:schemeClr val="bg1"/>
                </a:solidFill>
                <a:latin typeface="Arial" panose="020B0604020202020204" pitchFamily="34" charset="0"/>
                <a:cs typeface="Arial" panose="020B0604020202020204" pitchFamily="34" charset="0"/>
              </a:rPr>
              <a:t>How well do you know our area? </a:t>
            </a:r>
            <a:endParaRPr lang="en-US" b="1" dirty="0">
              <a:solidFill>
                <a:schemeClr val="bg1"/>
              </a:solidFill>
              <a:latin typeface="Arial" panose="020B0604020202020204" pitchFamily="34" charset="0"/>
              <a:cs typeface="Arial" panose="020B0604020202020204" pitchFamily="34" charset="0"/>
            </a:endParaRPr>
          </a:p>
        </p:txBody>
      </p:sp>
      <p:sp>
        <p:nvSpPr>
          <p:cNvPr id="14" name="TextBox 13">
            <a:extLst>
              <a:ext uri="{FF2B5EF4-FFF2-40B4-BE49-F238E27FC236}">
                <a16:creationId xmlns:a16="http://schemas.microsoft.com/office/drawing/2014/main" id="{D18110BD-7BD2-0E4C-8C7B-38FEDEAF7067}"/>
              </a:ext>
            </a:extLst>
          </p:cNvPr>
          <p:cNvSpPr txBox="1"/>
          <p:nvPr/>
        </p:nvSpPr>
        <p:spPr>
          <a:xfrm>
            <a:off x="1386000" y="2949381"/>
            <a:ext cx="8779977" cy="1456809"/>
          </a:xfrm>
          <a:prstGeom prst="rect">
            <a:avLst/>
          </a:prstGeom>
          <a:noFill/>
        </p:spPr>
        <p:txBody>
          <a:bodyPr wrap="square" rtlCol="0">
            <a:spAutoFit/>
          </a:bodyPr>
          <a:lstStyle/>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2%</a:t>
            </a:r>
          </a:p>
          <a:p>
            <a:pPr marL="457200" lvl="0" indent="-457200">
              <a:spcAft>
                <a:spcPts val="1000"/>
              </a:spcAft>
              <a:buFont typeface="+mj-lt"/>
              <a:buAutoNum type="alphaLcParenR"/>
            </a:pPr>
            <a:r>
              <a:rPr lang="en-GB" sz="2400" dirty="0">
                <a:solidFill>
                  <a:srgbClr val="575757"/>
                </a:solidFill>
                <a:highlight>
                  <a:srgbClr val="FFFF00"/>
                </a:highlight>
                <a:latin typeface="Arial" panose="020B0604020202020204" pitchFamily="34" charset="0"/>
                <a:cs typeface="Arial" panose="020B0604020202020204" pitchFamily="34" charset="0"/>
              </a:rPr>
              <a:t>Xx</a:t>
            </a:r>
            <a:r>
              <a:rPr lang="en-GB" sz="2400" dirty="0">
                <a:solidFill>
                  <a:srgbClr val="575757"/>
                </a:solidFill>
                <a:latin typeface="Arial" panose="020B0604020202020204" pitchFamily="34" charset="0"/>
                <a:cs typeface="Arial" panose="020B0604020202020204" pitchFamily="34" charset="0"/>
              </a:rPr>
              <a:t>%</a:t>
            </a:r>
          </a:p>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65%</a:t>
            </a:r>
          </a:p>
        </p:txBody>
      </p:sp>
    </p:spTree>
    <p:extLst>
      <p:ext uri="{BB962C8B-B14F-4D97-AF65-F5344CB8AC3E}">
        <p14:creationId xmlns:p14="http://schemas.microsoft.com/office/powerpoint/2010/main" val="5343351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0" y="1587600"/>
            <a:ext cx="10207285" cy="631718"/>
          </a:xfrm>
        </p:spPr>
        <p:txBody>
          <a:bodyPr numCol="1" spcCol="360000">
            <a:noAutofit/>
          </a:bodyPr>
          <a:lstStyle/>
          <a:p>
            <a:pPr algn="l">
              <a:lnSpc>
                <a:spcPct val="100000"/>
              </a:lnSpc>
              <a:spcAft>
                <a:spcPts val="1000"/>
              </a:spcAft>
            </a:pPr>
            <a:r>
              <a:rPr lang="en-GB" sz="2800" b="1" dirty="0">
                <a:solidFill>
                  <a:srgbClr val="DF591C"/>
                </a:solidFill>
                <a:latin typeface="Arial" panose="020B0604020202020204" pitchFamily="34" charset="0"/>
                <a:cs typeface="Arial" panose="020B0604020202020204" pitchFamily="34" charset="0"/>
              </a:rPr>
              <a:t>13. True or false? </a:t>
            </a:r>
            <a:r>
              <a:rPr lang="en-GB" sz="2800" b="1" dirty="0">
                <a:solidFill>
                  <a:srgbClr val="DF591C"/>
                </a:solidFill>
                <a:highlight>
                  <a:srgbClr val="FFFF00"/>
                </a:highlight>
                <a:latin typeface="Arial" panose="020B0604020202020204" pitchFamily="34" charset="0"/>
                <a:cs typeface="Arial" panose="020B0604020202020204" pitchFamily="34" charset="0"/>
              </a:rPr>
              <a:t>[Insert HE institution] </a:t>
            </a:r>
            <a:r>
              <a:rPr lang="en-GB" sz="2800" b="1" dirty="0">
                <a:solidFill>
                  <a:srgbClr val="DF591C"/>
                </a:solidFill>
                <a:latin typeface="Arial" panose="020B0604020202020204" pitchFamily="34" charset="0"/>
                <a:cs typeface="Arial" panose="020B0604020202020204" pitchFamily="34" charset="0"/>
              </a:rPr>
              <a:t>in our area offers higher technical qualifications e.g. Higher National Certificates (HNCs) and Higher National Diplomas (HNDs)</a:t>
            </a:r>
            <a:endParaRPr lang="en-US" sz="2800" b="1" dirty="0">
              <a:solidFill>
                <a:srgbClr val="DF591C"/>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2: </a:t>
            </a:r>
            <a:r>
              <a:rPr lang="en-GB" b="1" dirty="0">
                <a:solidFill>
                  <a:schemeClr val="bg1"/>
                </a:solidFill>
                <a:latin typeface="Arial" panose="020B0604020202020204" pitchFamily="34" charset="0"/>
                <a:cs typeface="Arial" panose="020B0604020202020204" pitchFamily="34" charset="0"/>
              </a:rPr>
              <a:t>How well do you know our area? </a:t>
            </a:r>
            <a:endParaRPr lang="en-US" b="1" dirty="0">
              <a:solidFill>
                <a:schemeClr val="bg1"/>
              </a:solidFill>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46590E07-5A28-E942-B013-9B11804E0BB7}"/>
              </a:ext>
            </a:extLst>
          </p:cNvPr>
          <p:cNvSpPr txBox="1"/>
          <p:nvPr/>
        </p:nvSpPr>
        <p:spPr>
          <a:xfrm>
            <a:off x="1385999" y="3114487"/>
            <a:ext cx="8779977" cy="959237"/>
          </a:xfrm>
          <a:prstGeom prst="rect">
            <a:avLst/>
          </a:prstGeom>
          <a:noFill/>
        </p:spPr>
        <p:txBody>
          <a:bodyPr wrap="square" rtlCol="0">
            <a:spAutoFit/>
          </a:bodyPr>
          <a:lstStyle/>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True.</a:t>
            </a:r>
          </a:p>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False.</a:t>
            </a:r>
          </a:p>
        </p:txBody>
      </p:sp>
    </p:spTree>
    <p:extLst>
      <p:ext uri="{BB962C8B-B14F-4D97-AF65-F5344CB8AC3E}">
        <p14:creationId xmlns:p14="http://schemas.microsoft.com/office/powerpoint/2010/main" val="1163479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1" y="1587600"/>
            <a:ext cx="10552958" cy="631718"/>
          </a:xfrm>
        </p:spPr>
        <p:txBody>
          <a:bodyPr numCol="1" spcCol="360000">
            <a:noAutofit/>
          </a:bodyPr>
          <a:lstStyle/>
          <a:p>
            <a:pPr algn="l">
              <a:lnSpc>
                <a:spcPct val="100000"/>
              </a:lnSpc>
              <a:spcAft>
                <a:spcPts val="1000"/>
              </a:spcAft>
            </a:pPr>
            <a:r>
              <a:rPr lang="en-GB" sz="2800" b="1" dirty="0">
                <a:solidFill>
                  <a:srgbClr val="DF591C"/>
                </a:solidFill>
                <a:latin typeface="Arial" panose="020B0604020202020204" pitchFamily="34" charset="0"/>
                <a:cs typeface="Arial" panose="020B0604020202020204" pitchFamily="34" charset="0"/>
              </a:rPr>
              <a:t>14. Which sector employs the most people in </a:t>
            </a:r>
            <a:r>
              <a:rPr lang="en-GB" sz="2800" b="1" dirty="0">
                <a:solidFill>
                  <a:srgbClr val="DF591C"/>
                </a:solidFill>
                <a:highlight>
                  <a:srgbClr val="FFFF00"/>
                </a:highlight>
                <a:latin typeface="Arial" panose="020B0604020202020204" pitchFamily="34" charset="0"/>
                <a:cs typeface="Arial" panose="020B0604020202020204" pitchFamily="34" charset="0"/>
              </a:rPr>
              <a:t>[insert town/region and amend the list below to make local]?</a:t>
            </a: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2: </a:t>
            </a:r>
            <a:r>
              <a:rPr lang="en-GB" b="1" dirty="0">
                <a:solidFill>
                  <a:schemeClr val="bg1"/>
                </a:solidFill>
                <a:latin typeface="Arial" panose="020B0604020202020204" pitchFamily="34" charset="0"/>
                <a:cs typeface="Arial" panose="020B0604020202020204" pitchFamily="34" charset="0"/>
              </a:rPr>
              <a:t>How well do you know our area? </a:t>
            </a:r>
            <a:endParaRPr lang="en-US" b="1" dirty="0">
              <a:solidFill>
                <a:schemeClr val="bg1"/>
              </a:solidFill>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46590E07-5A28-E942-B013-9B11804E0BB7}"/>
              </a:ext>
            </a:extLst>
          </p:cNvPr>
          <p:cNvSpPr txBox="1"/>
          <p:nvPr/>
        </p:nvSpPr>
        <p:spPr>
          <a:xfrm>
            <a:off x="1385999" y="2488306"/>
            <a:ext cx="8779977" cy="1456809"/>
          </a:xfrm>
          <a:prstGeom prst="rect">
            <a:avLst/>
          </a:prstGeom>
          <a:noFill/>
        </p:spPr>
        <p:txBody>
          <a:bodyPr wrap="square" rtlCol="0">
            <a:spAutoFit/>
          </a:bodyPr>
          <a:lstStyle/>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Retail</a:t>
            </a:r>
          </a:p>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Manufacturing</a:t>
            </a:r>
          </a:p>
          <a:p>
            <a:pPr marL="457200" lvl="0" indent="-457200">
              <a:spcAft>
                <a:spcPts val="1000"/>
              </a:spcAft>
              <a:buFont typeface="+mj-lt"/>
              <a:buAutoNum type="alphaLcParenR"/>
            </a:pPr>
            <a:r>
              <a:rPr lang="en-GB" sz="2400" dirty="0">
                <a:solidFill>
                  <a:srgbClr val="575757"/>
                </a:solidFill>
                <a:highlight>
                  <a:srgbClr val="FFFF00"/>
                </a:highlight>
                <a:latin typeface="Arial" panose="020B0604020202020204" pitchFamily="34" charset="0"/>
                <a:cs typeface="Arial" panose="020B0604020202020204" pitchFamily="34" charset="0"/>
              </a:rPr>
              <a:t>Xxxx</a:t>
            </a:r>
          </a:p>
        </p:txBody>
      </p:sp>
    </p:spTree>
    <p:extLst>
      <p:ext uri="{BB962C8B-B14F-4D97-AF65-F5344CB8AC3E}">
        <p14:creationId xmlns:p14="http://schemas.microsoft.com/office/powerpoint/2010/main" val="8362978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1" y="1587600"/>
            <a:ext cx="10052625" cy="631718"/>
          </a:xfrm>
        </p:spPr>
        <p:txBody>
          <a:bodyPr numCol="1" spcCol="360000">
            <a:noAutofit/>
          </a:bodyPr>
          <a:lstStyle/>
          <a:p>
            <a:pPr algn="l">
              <a:lnSpc>
                <a:spcPct val="100000"/>
              </a:lnSpc>
              <a:spcAft>
                <a:spcPts val="1000"/>
              </a:spcAft>
            </a:pPr>
            <a:r>
              <a:rPr lang="en-GB" sz="2800" b="1" dirty="0">
                <a:solidFill>
                  <a:srgbClr val="DF591C"/>
                </a:solidFill>
                <a:latin typeface="Arial" panose="020B0604020202020204" pitchFamily="34" charset="0"/>
                <a:cs typeface="Arial" panose="020B0604020202020204" pitchFamily="34" charset="0"/>
              </a:rPr>
              <a:t>15. What’s the name of our Careers Leader and our Careers Adviser or provider?</a:t>
            </a:r>
          </a:p>
          <a:p>
            <a:pPr algn="l">
              <a:lnSpc>
                <a:spcPct val="100000"/>
              </a:lnSpc>
              <a:spcAft>
                <a:spcPts val="1000"/>
              </a:spcAft>
            </a:pPr>
            <a:endParaRPr lang="en-GB" sz="2800" b="1" dirty="0">
              <a:solidFill>
                <a:srgbClr val="DF591C"/>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3: </a:t>
            </a:r>
            <a:r>
              <a:rPr lang="en-GB" b="1" dirty="0">
                <a:solidFill>
                  <a:schemeClr val="bg1"/>
                </a:solidFill>
                <a:latin typeface="Arial" panose="020B0604020202020204" pitchFamily="34" charset="0"/>
                <a:cs typeface="Arial" panose="020B0604020202020204" pitchFamily="34" charset="0"/>
              </a:rPr>
              <a:t>Who’s here to help? </a:t>
            </a:r>
            <a:endParaRPr lang="en-US" b="1" dirty="0">
              <a:solidFill>
                <a:schemeClr val="bg1"/>
              </a:solidFill>
              <a:latin typeface="Arial" panose="020B06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1FC124E4-A39A-C34D-BA3D-B7CD1128B433}"/>
              </a:ext>
            </a:extLst>
          </p:cNvPr>
          <p:cNvSpPr/>
          <p:nvPr/>
        </p:nvSpPr>
        <p:spPr>
          <a:xfrm>
            <a:off x="1386001" y="1246914"/>
            <a:ext cx="8534400" cy="369332"/>
          </a:xfrm>
          <a:prstGeom prst="rect">
            <a:avLst/>
          </a:prstGeom>
        </p:spPr>
        <p:txBody>
          <a:bodyPr wrap="square">
            <a:spAutoFit/>
          </a:bodyPr>
          <a:lstStyle/>
          <a:p>
            <a:r>
              <a:rPr lang="en-GB" i="1" dirty="0">
                <a:highlight>
                  <a:srgbClr val="FFFF00"/>
                </a:highlight>
                <a:latin typeface="Arial" panose="020B0604020202020204" pitchFamily="34" charset="0"/>
                <a:cs typeface="Arial" panose="020B0604020202020204" pitchFamily="34" charset="0"/>
              </a:rPr>
              <a:t>Questions that can be customised to your school or college</a:t>
            </a:r>
          </a:p>
        </p:txBody>
      </p:sp>
    </p:spTree>
    <p:extLst>
      <p:ext uri="{BB962C8B-B14F-4D97-AF65-F5344CB8AC3E}">
        <p14:creationId xmlns:p14="http://schemas.microsoft.com/office/powerpoint/2010/main" val="31585289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1" y="1587600"/>
            <a:ext cx="10552958" cy="631718"/>
          </a:xfrm>
        </p:spPr>
        <p:txBody>
          <a:bodyPr numCol="1" spcCol="360000">
            <a:noAutofit/>
          </a:bodyPr>
          <a:lstStyle/>
          <a:p>
            <a:pPr algn="l">
              <a:lnSpc>
                <a:spcPct val="100000"/>
              </a:lnSpc>
              <a:spcAft>
                <a:spcPts val="1000"/>
              </a:spcAft>
            </a:pPr>
            <a:r>
              <a:rPr lang="en-GB" sz="2800" b="1" dirty="0">
                <a:solidFill>
                  <a:srgbClr val="DF591C"/>
                </a:solidFill>
                <a:latin typeface="Arial" panose="020B0604020202020204" pitchFamily="34" charset="0"/>
                <a:cs typeface="Arial" panose="020B0604020202020204" pitchFamily="34" charset="0"/>
              </a:rPr>
              <a:t>16. Which of these activities will we be running this year </a:t>
            </a:r>
            <a:r>
              <a:rPr lang="en-GB" sz="2800" b="1" dirty="0">
                <a:solidFill>
                  <a:srgbClr val="DF591C"/>
                </a:solidFill>
                <a:highlight>
                  <a:srgbClr val="FFFF00"/>
                </a:highlight>
                <a:latin typeface="Arial" panose="020B0604020202020204" pitchFamily="34" charset="0"/>
                <a:cs typeface="Arial" panose="020B0604020202020204" pitchFamily="34" charset="0"/>
              </a:rPr>
              <a:t>[amend options below to make it relevant]?</a:t>
            </a: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3: </a:t>
            </a:r>
            <a:r>
              <a:rPr lang="en-GB" b="1" dirty="0">
                <a:solidFill>
                  <a:schemeClr val="bg1"/>
                </a:solidFill>
                <a:latin typeface="Arial" panose="020B0604020202020204" pitchFamily="34" charset="0"/>
                <a:cs typeface="Arial" panose="020B0604020202020204" pitchFamily="34" charset="0"/>
              </a:rPr>
              <a:t>Who’s here to help? </a:t>
            </a:r>
            <a:endParaRPr lang="en-US" b="1" dirty="0">
              <a:solidFill>
                <a:schemeClr val="bg1"/>
              </a:solidFill>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46590E07-5A28-E942-B013-9B11804E0BB7}"/>
              </a:ext>
            </a:extLst>
          </p:cNvPr>
          <p:cNvSpPr txBox="1"/>
          <p:nvPr/>
        </p:nvSpPr>
        <p:spPr>
          <a:xfrm>
            <a:off x="1385999" y="2516400"/>
            <a:ext cx="8779977" cy="1456809"/>
          </a:xfrm>
          <a:prstGeom prst="rect">
            <a:avLst/>
          </a:prstGeom>
          <a:noFill/>
        </p:spPr>
        <p:txBody>
          <a:bodyPr wrap="square" rtlCol="0">
            <a:spAutoFit/>
          </a:bodyPr>
          <a:lstStyle/>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Options event</a:t>
            </a:r>
          </a:p>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Virtual work experience</a:t>
            </a:r>
          </a:p>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Careers Q&amp;A with employers</a:t>
            </a:r>
          </a:p>
        </p:txBody>
      </p:sp>
    </p:spTree>
    <p:extLst>
      <p:ext uri="{BB962C8B-B14F-4D97-AF65-F5344CB8AC3E}">
        <p14:creationId xmlns:p14="http://schemas.microsoft.com/office/powerpoint/2010/main" val="4058036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4923" y="1588718"/>
            <a:ext cx="9781842" cy="510323"/>
          </a:xfrm>
        </p:spPr>
        <p:txBody>
          <a:bodyPr numCol="2" spcCol="360000">
            <a:noAutofit/>
          </a:bodyPr>
          <a:lstStyle/>
          <a:p>
            <a:pPr lvl="0" algn="l">
              <a:lnSpc>
                <a:spcPct val="115000"/>
              </a:lnSpc>
            </a:pPr>
            <a:r>
              <a:rPr lang="en-GB" sz="2800" b="1" dirty="0">
                <a:solidFill>
                  <a:srgbClr val="DF591C"/>
                </a:solidFill>
                <a:latin typeface="Arial" panose="020B0604020202020204" pitchFamily="34" charset="0"/>
                <a:cs typeface="Arial" panose="020B0604020202020204" pitchFamily="34" charset="0"/>
              </a:rPr>
              <a:t>Welcome to the quiz!</a:t>
            </a:r>
            <a:br>
              <a:rPr lang="en-GB" sz="1800" b="1" dirty="0">
                <a:latin typeface="Arial" panose="020B0604020202020204" pitchFamily="34" charset="0"/>
                <a:cs typeface="Arial" panose="020B0604020202020204" pitchFamily="34" charset="0"/>
              </a:rPr>
            </a:br>
            <a:endParaRPr lang="en-US" sz="1200" dirty="0">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sp>
        <p:nvSpPr>
          <p:cNvPr id="11" name="TextBox 10">
            <a:extLst>
              <a:ext uri="{FF2B5EF4-FFF2-40B4-BE49-F238E27FC236}">
                <a16:creationId xmlns:a16="http://schemas.microsoft.com/office/drawing/2014/main" id="{9F8298B4-8B4E-3441-8227-B57F8D724E58}"/>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Welcome</a:t>
            </a:r>
          </a:p>
        </p:txBody>
      </p:sp>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dirty="0"/>
          </a:p>
        </p:txBody>
      </p:sp>
      <p:sp>
        <p:nvSpPr>
          <p:cNvPr id="5" name="TextBox 4">
            <a:extLst>
              <a:ext uri="{FF2B5EF4-FFF2-40B4-BE49-F238E27FC236}">
                <a16:creationId xmlns:a16="http://schemas.microsoft.com/office/drawing/2014/main" id="{317FD1B9-8C1F-4FA4-B4AD-F44A22708A5A}"/>
              </a:ext>
            </a:extLst>
          </p:cNvPr>
          <p:cNvSpPr txBox="1"/>
          <p:nvPr/>
        </p:nvSpPr>
        <p:spPr>
          <a:xfrm>
            <a:off x="1384922" y="2360062"/>
            <a:ext cx="8739739" cy="3836948"/>
          </a:xfrm>
          <a:prstGeom prst="rect">
            <a:avLst/>
          </a:prstGeom>
          <a:noFill/>
        </p:spPr>
        <p:txBody>
          <a:bodyPr wrap="square" rtlCol="0">
            <a:spAutoFit/>
          </a:bodyPr>
          <a:lstStyle/>
          <a:p>
            <a:pPr marL="342900" lvl="0" indent="-342900">
              <a:spcAft>
                <a:spcPts val="1000"/>
              </a:spcAft>
              <a:buFont typeface="Arial" panose="020B0604020202020204" pitchFamily="34" charset="0"/>
              <a:buChar char="•"/>
            </a:pPr>
            <a:r>
              <a:rPr lang="en-GB" sz="2400" dirty="0">
                <a:solidFill>
                  <a:srgbClr val="575757"/>
                </a:solidFill>
                <a:effectLst/>
                <a:latin typeface="Arial" panose="020B0604020202020204" pitchFamily="34" charset="0"/>
                <a:ea typeface="Trebuchet MS" panose="020B0603020202020204" pitchFamily="34" charset="0"/>
                <a:cs typeface="Arial" panose="020B0604020202020204" pitchFamily="34" charset="0"/>
              </a:rPr>
              <a:t>This </a:t>
            </a:r>
            <a:r>
              <a:rPr lang="en-GB" sz="2400" dirty="0">
                <a:solidFill>
                  <a:srgbClr val="575757"/>
                </a:solidFill>
                <a:latin typeface="Arial" panose="020B0604020202020204" pitchFamily="34" charset="0"/>
                <a:ea typeface="Trebuchet MS" panose="020B0603020202020204" pitchFamily="34" charset="0"/>
                <a:cs typeface="Arial" panose="020B0604020202020204" pitchFamily="34" charset="0"/>
              </a:rPr>
              <a:t>event is an opportunity for you to learn more about the education and careers options available.</a:t>
            </a:r>
            <a:endParaRPr lang="en-GB" sz="2400" dirty="0">
              <a:solidFill>
                <a:srgbClr val="575757"/>
              </a:solidFill>
              <a:effectLst/>
              <a:latin typeface="Arial" panose="020B0604020202020204" pitchFamily="34" charset="0"/>
              <a:ea typeface="Trebuchet MS" panose="020B0603020202020204" pitchFamily="34" charset="0"/>
              <a:cs typeface="Arial" panose="020B0604020202020204" pitchFamily="34" charset="0"/>
            </a:endParaRPr>
          </a:p>
          <a:p>
            <a:pPr marL="342900" lvl="0" indent="-342900">
              <a:spcAft>
                <a:spcPts val="1000"/>
              </a:spcAft>
              <a:buFont typeface="Arial" panose="020B0604020202020204" pitchFamily="34" charset="0"/>
              <a:buChar char="•"/>
            </a:pPr>
            <a:r>
              <a:rPr lang="en-GB" sz="2400" dirty="0">
                <a:solidFill>
                  <a:srgbClr val="575757"/>
                </a:solidFill>
                <a:latin typeface="Arial" panose="020B0604020202020204" pitchFamily="34" charset="0"/>
                <a:ea typeface="Trebuchet MS" panose="020B0603020202020204" pitchFamily="34" charset="0"/>
                <a:cs typeface="Arial" panose="020B0604020202020204" pitchFamily="34" charset="0"/>
              </a:rPr>
              <a:t>You will get the chance to talk as a family and discuss your answers with other parents and students.</a:t>
            </a:r>
          </a:p>
          <a:p>
            <a:pPr marL="342900" indent="-342900">
              <a:spcAft>
                <a:spcPts val="1000"/>
              </a:spcAft>
              <a:buFont typeface="Arial" panose="020B0604020202020204" pitchFamily="34" charset="0"/>
              <a:buChar char="•"/>
            </a:pPr>
            <a:r>
              <a:rPr lang="en-GB" sz="2400" dirty="0">
                <a:solidFill>
                  <a:srgbClr val="575757"/>
                </a:solidFill>
                <a:latin typeface="Arial" panose="020B0604020202020204" pitchFamily="34" charset="0"/>
                <a:cs typeface="Arial" panose="020B0604020202020204" pitchFamily="34" charset="0"/>
              </a:rPr>
              <a:t>Some questions include a quick research challenge.</a:t>
            </a:r>
            <a:endParaRPr lang="en-GB" sz="2400" dirty="0">
              <a:solidFill>
                <a:srgbClr val="575757"/>
              </a:solidFill>
              <a:latin typeface="Arial" panose="020B0604020202020204" pitchFamily="34" charset="0"/>
              <a:ea typeface="Trebuchet MS" panose="020B0603020202020204" pitchFamily="34" charset="0"/>
              <a:cs typeface="Arial" panose="020B0604020202020204" pitchFamily="34" charset="0"/>
            </a:endParaRPr>
          </a:p>
          <a:p>
            <a:pPr marL="342900" lvl="0" indent="-342900">
              <a:spcAft>
                <a:spcPts val="1000"/>
              </a:spcAft>
              <a:buFont typeface="Arial" panose="020B0604020202020204" pitchFamily="34" charset="0"/>
              <a:buChar char="•"/>
            </a:pPr>
            <a:r>
              <a:rPr lang="en-GB" sz="2400" dirty="0">
                <a:solidFill>
                  <a:srgbClr val="575757"/>
                </a:solidFill>
                <a:latin typeface="Arial" panose="020B0604020202020204" pitchFamily="34" charset="0"/>
                <a:ea typeface="Trebuchet MS" panose="020B0603020202020204" pitchFamily="34" charset="0"/>
                <a:cs typeface="Arial" panose="020B0604020202020204" pitchFamily="34" charset="0"/>
              </a:rPr>
              <a:t>Note down your answers and as we’re going along circle the ones you find most difficult to answer – we’ll talk about these ones altogether.</a:t>
            </a:r>
            <a:endParaRPr lang="en-GB" sz="2400" dirty="0">
              <a:solidFill>
                <a:srgbClr val="575757"/>
              </a:solidFill>
              <a:effectLst/>
              <a:latin typeface="Arial" panose="020B0604020202020204" pitchFamily="34" charset="0"/>
              <a:ea typeface="Trebuchet MS" panose="020B0603020202020204" pitchFamily="34" charset="0"/>
              <a:cs typeface="Arial" panose="020B0604020202020204" pitchFamily="34" charset="0"/>
            </a:endParaRPr>
          </a:p>
          <a:p>
            <a:endParaRPr lang="en-GB" dirty="0">
              <a:solidFill>
                <a:srgbClr val="27334A"/>
              </a:solidFill>
            </a:endParaRPr>
          </a:p>
        </p:txBody>
      </p:sp>
    </p:spTree>
    <p:extLst>
      <p:ext uri="{BB962C8B-B14F-4D97-AF65-F5344CB8AC3E}">
        <p14:creationId xmlns:p14="http://schemas.microsoft.com/office/powerpoint/2010/main" val="4399103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1" y="1587600"/>
            <a:ext cx="10027066" cy="631718"/>
          </a:xfrm>
        </p:spPr>
        <p:txBody>
          <a:bodyPr numCol="1" spcCol="360000">
            <a:noAutofit/>
          </a:bodyPr>
          <a:lstStyle/>
          <a:p>
            <a:pPr algn="l">
              <a:lnSpc>
                <a:spcPct val="100000"/>
              </a:lnSpc>
              <a:spcAft>
                <a:spcPts val="1000"/>
              </a:spcAft>
            </a:pPr>
            <a:r>
              <a:rPr lang="en-GB" sz="2800" b="1" dirty="0">
                <a:solidFill>
                  <a:srgbClr val="DF591C"/>
                </a:solidFill>
                <a:latin typeface="Arial" panose="020B0604020202020204" pitchFamily="34" charset="0"/>
                <a:cs typeface="Arial" panose="020B0604020202020204" pitchFamily="34" charset="0"/>
              </a:rPr>
              <a:t>17. True or false? Students can only get help with their careers decisions in their one-to-one careers interview. </a:t>
            </a: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3: </a:t>
            </a:r>
            <a:r>
              <a:rPr lang="en-GB" b="1" dirty="0">
                <a:solidFill>
                  <a:schemeClr val="bg1"/>
                </a:solidFill>
                <a:latin typeface="Arial" panose="020B0604020202020204" pitchFamily="34" charset="0"/>
                <a:cs typeface="Arial" panose="020B0604020202020204" pitchFamily="34" charset="0"/>
              </a:rPr>
              <a:t>Who’s here to help? </a:t>
            </a:r>
            <a:endParaRPr lang="en-US" b="1" dirty="0">
              <a:solidFill>
                <a:schemeClr val="bg1"/>
              </a:solidFill>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B232A46A-A21E-B24F-A954-0B906EA5F657}"/>
              </a:ext>
            </a:extLst>
          </p:cNvPr>
          <p:cNvSpPr txBox="1"/>
          <p:nvPr/>
        </p:nvSpPr>
        <p:spPr>
          <a:xfrm>
            <a:off x="1385999" y="3114487"/>
            <a:ext cx="8779977" cy="959237"/>
          </a:xfrm>
          <a:prstGeom prst="rect">
            <a:avLst/>
          </a:prstGeom>
          <a:noFill/>
        </p:spPr>
        <p:txBody>
          <a:bodyPr wrap="square" rtlCol="0">
            <a:spAutoFit/>
          </a:bodyPr>
          <a:lstStyle/>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True.</a:t>
            </a:r>
          </a:p>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False.</a:t>
            </a:r>
          </a:p>
        </p:txBody>
      </p:sp>
    </p:spTree>
    <p:extLst>
      <p:ext uri="{BB962C8B-B14F-4D97-AF65-F5344CB8AC3E}">
        <p14:creationId xmlns:p14="http://schemas.microsoft.com/office/powerpoint/2010/main" val="4540129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1" y="1587600"/>
            <a:ext cx="10552958" cy="631718"/>
          </a:xfrm>
        </p:spPr>
        <p:txBody>
          <a:bodyPr numCol="1" spcCol="360000">
            <a:noAutofit/>
          </a:bodyPr>
          <a:lstStyle/>
          <a:p>
            <a:pPr algn="l">
              <a:lnSpc>
                <a:spcPct val="100000"/>
              </a:lnSpc>
              <a:spcAft>
                <a:spcPts val="1000"/>
              </a:spcAft>
            </a:pPr>
            <a:r>
              <a:rPr lang="en-GB" sz="2800" b="1" dirty="0">
                <a:solidFill>
                  <a:srgbClr val="DF591C"/>
                </a:solidFill>
                <a:latin typeface="Arial" panose="020B0604020202020204" pitchFamily="34" charset="0"/>
                <a:cs typeface="Arial" panose="020B0604020202020204" pitchFamily="34" charset="0"/>
              </a:rPr>
              <a:t>18. Where can you find more information on careers?</a:t>
            </a: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3: </a:t>
            </a:r>
            <a:r>
              <a:rPr lang="en-GB" b="1" dirty="0">
                <a:solidFill>
                  <a:schemeClr val="bg1"/>
                </a:solidFill>
                <a:latin typeface="Arial" panose="020B0604020202020204" pitchFamily="34" charset="0"/>
                <a:cs typeface="Arial" panose="020B0604020202020204" pitchFamily="34" charset="0"/>
              </a:rPr>
              <a:t>Who’s here to help? </a:t>
            </a:r>
            <a:endParaRPr lang="en-US" b="1" dirty="0">
              <a:solidFill>
                <a:schemeClr val="bg1"/>
              </a:solidFill>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B232A46A-A21E-B24F-A954-0B906EA5F657}"/>
              </a:ext>
            </a:extLst>
          </p:cNvPr>
          <p:cNvSpPr txBox="1"/>
          <p:nvPr/>
        </p:nvSpPr>
        <p:spPr>
          <a:xfrm>
            <a:off x="1385999" y="2488306"/>
            <a:ext cx="8779977" cy="2451953"/>
          </a:xfrm>
          <a:prstGeom prst="rect">
            <a:avLst/>
          </a:prstGeom>
          <a:noFill/>
        </p:spPr>
        <p:txBody>
          <a:bodyPr wrap="square" rtlCol="0">
            <a:spAutoFit/>
          </a:bodyPr>
          <a:lstStyle/>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School or college website.</a:t>
            </a:r>
          </a:p>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National Careers Service.</a:t>
            </a:r>
          </a:p>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By asking teachers at parents evening.</a:t>
            </a:r>
          </a:p>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Through school or college events.</a:t>
            </a:r>
          </a:p>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All of the above.</a:t>
            </a:r>
          </a:p>
        </p:txBody>
      </p:sp>
    </p:spTree>
    <p:extLst>
      <p:ext uri="{BB962C8B-B14F-4D97-AF65-F5344CB8AC3E}">
        <p14:creationId xmlns:p14="http://schemas.microsoft.com/office/powerpoint/2010/main" val="24038609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D5FD28F-DE7B-AE4A-B8E5-F5B4C64D9E51}"/>
              </a:ext>
            </a:extLst>
          </p:cNvPr>
          <p:cNvSpPr/>
          <p:nvPr/>
        </p:nvSpPr>
        <p:spPr>
          <a:xfrm>
            <a:off x="0" y="-16042"/>
            <a:ext cx="12192000" cy="6857996"/>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1" name="Title 1">
            <a:extLst>
              <a:ext uri="{FF2B5EF4-FFF2-40B4-BE49-F238E27FC236}">
                <a16:creationId xmlns:a16="http://schemas.microsoft.com/office/drawing/2014/main" id="{19977688-41E6-1B45-87B2-5DE4B25D05A3}"/>
              </a:ext>
            </a:extLst>
          </p:cNvPr>
          <p:cNvSpPr txBox="1">
            <a:spLocks/>
          </p:cNvSpPr>
          <p:nvPr/>
        </p:nvSpPr>
        <p:spPr>
          <a:xfrm>
            <a:off x="396000" y="1404000"/>
            <a:ext cx="6335007" cy="3627498"/>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ts val="5880"/>
              </a:lnSpc>
            </a:pPr>
            <a:r>
              <a:rPr lang="en-US" sz="4900" b="1" dirty="0">
                <a:solidFill>
                  <a:schemeClr val="bg1"/>
                </a:solidFill>
                <a:latin typeface="Arial" panose="020B0604020202020204" pitchFamily="34" charset="0"/>
                <a:cs typeface="Arial" panose="020B0604020202020204" pitchFamily="34" charset="0"/>
              </a:rPr>
              <a:t>ANSWERS…</a:t>
            </a:r>
            <a:endParaRPr lang="en-US" sz="4900" b="1" dirty="0">
              <a:solidFill>
                <a:srgbClr val="DF591C"/>
              </a:solidFill>
              <a:latin typeface="Arial" panose="020B0604020202020204" pitchFamily="34" charset="0"/>
              <a:cs typeface="Arial" panose="020B0604020202020204" pitchFamily="34" charset="0"/>
            </a:endParaRPr>
          </a:p>
        </p:txBody>
      </p:sp>
      <p:pic>
        <p:nvPicPr>
          <p:cNvPr id="6" name="Picture 5">
            <a:extLst>
              <a:ext uri="{FF2B5EF4-FFF2-40B4-BE49-F238E27FC236}">
                <a16:creationId xmlns:a16="http://schemas.microsoft.com/office/drawing/2014/main" id="{51D9E301-6BB2-4E0D-A509-8392CD364754}"/>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t="2256"/>
          <a:stretch/>
        </p:blipFill>
        <p:spPr>
          <a:xfrm>
            <a:off x="6807621" y="0"/>
            <a:ext cx="5384379" cy="6857999"/>
          </a:xfrm>
          <a:prstGeom prst="rect">
            <a:avLst/>
          </a:prstGeom>
        </p:spPr>
      </p:pic>
      <p:pic>
        <p:nvPicPr>
          <p:cNvPr id="7" name="Picture 6">
            <a:extLst>
              <a:ext uri="{FF2B5EF4-FFF2-40B4-BE49-F238E27FC236}">
                <a16:creationId xmlns:a16="http://schemas.microsoft.com/office/drawing/2014/main" id="{311A741A-C7E8-44B4-8B2F-8CC93A2783BE}"/>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6303264" y="0"/>
            <a:ext cx="5888737" cy="6858000"/>
          </a:xfrm>
          <a:prstGeom prst="rect">
            <a:avLst/>
          </a:prstGeom>
        </p:spPr>
      </p:pic>
    </p:spTree>
    <p:extLst>
      <p:ext uri="{BB962C8B-B14F-4D97-AF65-F5344CB8AC3E}">
        <p14:creationId xmlns:p14="http://schemas.microsoft.com/office/powerpoint/2010/main" val="25874322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sp>
        <p:nvSpPr>
          <p:cNvPr id="11" name="TextBox 10">
            <a:extLst>
              <a:ext uri="{FF2B5EF4-FFF2-40B4-BE49-F238E27FC236}">
                <a16:creationId xmlns:a16="http://schemas.microsoft.com/office/drawing/2014/main" id="{9F8298B4-8B4E-3441-8227-B57F8D724E58}"/>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1: So what are the options?</a:t>
            </a:r>
          </a:p>
        </p:txBody>
      </p:sp>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dirty="0"/>
          </a:p>
        </p:txBody>
      </p:sp>
      <p:sp>
        <p:nvSpPr>
          <p:cNvPr id="5" name="TextBox 4">
            <a:extLst>
              <a:ext uri="{FF2B5EF4-FFF2-40B4-BE49-F238E27FC236}">
                <a16:creationId xmlns:a16="http://schemas.microsoft.com/office/drawing/2014/main" id="{317FD1B9-8C1F-4FA4-B4AD-F44A22708A5A}"/>
              </a:ext>
            </a:extLst>
          </p:cNvPr>
          <p:cNvSpPr txBox="1"/>
          <p:nvPr/>
        </p:nvSpPr>
        <p:spPr>
          <a:xfrm>
            <a:off x="1386000" y="2926169"/>
            <a:ext cx="8967822" cy="1569660"/>
          </a:xfrm>
          <a:prstGeom prst="rect">
            <a:avLst/>
          </a:prstGeom>
          <a:noFill/>
        </p:spPr>
        <p:txBody>
          <a:bodyPr wrap="square" rtlCol="0">
            <a:spAutoFit/>
          </a:bodyPr>
          <a:lstStyle/>
          <a:p>
            <a:pPr marL="457200" indent="-457200">
              <a:buFont typeface="+mj-lt"/>
              <a:buAutoNum type="alphaLcParenR" startAt="5"/>
            </a:pPr>
            <a:r>
              <a:rPr lang="en-GB" sz="2400" dirty="0">
                <a:solidFill>
                  <a:srgbClr val="575757"/>
                </a:solidFill>
                <a:latin typeface="Arial" panose="020B0604020202020204" pitchFamily="34" charset="0"/>
                <a:cs typeface="Arial" panose="020B0604020202020204" pitchFamily="34" charset="0"/>
              </a:rPr>
              <a:t>It’s best to cast your net as wide as possible when making decisions about your future. You can find useful information at </a:t>
            </a:r>
            <a:r>
              <a:rPr lang="en-GB" sz="2400" dirty="0">
                <a:solidFill>
                  <a:srgbClr val="575757"/>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https://www.careerpilot.org.uk/information/your-choices-at-18</a:t>
            </a:r>
            <a:r>
              <a:rPr lang="en-GB" sz="2400" dirty="0">
                <a:solidFill>
                  <a:srgbClr val="575757"/>
                </a:solidFill>
                <a:latin typeface="Arial" panose="020B0604020202020204" pitchFamily="34" charset="0"/>
                <a:cs typeface="Arial" panose="020B0604020202020204" pitchFamily="34" charset="0"/>
              </a:rPr>
              <a:t> and </a:t>
            </a:r>
            <a:r>
              <a:rPr lang="en-GB" sz="2400" dirty="0">
                <a:solidFill>
                  <a:srgbClr val="575757"/>
                </a:solid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Undergraduate | UCAS</a:t>
            </a:r>
            <a:endParaRPr lang="en-GB" sz="2400" dirty="0">
              <a:solidFill>
                <a:srgbClr val="575757"/>
              </a:solidFill>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09EA8CCC-0385-5B41-B187-C07CC47CDD68}"/>
              </a:ext>
            </a:extLst>
          </p:cNvPr>
          <p:cNvSpPr txBox="1"/>
          <p:nvPr/>
        </p:nvSpPr>
        <p:spPr>
          <a:xfrm>
            <a:off x="1386000" y="1587600"/>
            <a:ext cx="9479224" cy="1384995"/>
          </a:xfrm>
          <a:prstGeom prst="rect">
            <a:avLst/>
          </a:prstGeom>
          <a:noFill/>
        </p:spPr>
        <p:txBody>
          <a:bodyPr wrap="square" rtlCol="0">
            <a:spAutoFit/>
          </a:bodyPr>
          <a:lstStyle/>
          <a:p>
            <a:r>
              <a:rPr lang="en-GB" sz="2800" b="1" dirty="0">
                <a:solidFill>
                  <a:srgbClr val="DF591C"/>
                </a:solidFill>
                <a:latin typeface="Arial" panose="020B0604020202020204" pitchFamily="34" charset="0"/>
                <a:cs typeface="Arial" panose="020B0604020202020204" pitchFamily="34" charset="0"/>
              </a:rPr>
              <a:t>1. Where can young people find information about employment and education options? </a:t>
            </a:r>
            <a:br>
              <a:rPr lang="en-GB" sz="2800" b="1" dirty="0">
                <a:solidFill>
                  <a:srgbClr val="DF591C"/>
                </a:solidFill>
                <a:highlight>
                  <a:srgbClr val="FFFF00"/>
                </a:highlight>
                <a:latin typeface="Arial" panose="020B0604020202020204" pitchFamily="34" charset="0"/>
                <a:cs typeface="Arial" panose="020B0604020202020204" pitchFamily="34" charset="0"/>
              </a:rPr>
            </a:br>
            <a:endParaRPr kumimoji="0" lang="en-US" sz="2800" b="1" u="none" strike="noStrike" kern="1200" cap="none" spc="0" normalizeH="0" baseline="0" noProof="0" dirty="0">
              <a:ln>
                <a:noFill/>
              </a:ln>
              <a:solidFill>
                <a:srgbClr val="DF591C"/>
              </a:solidFill>
              <a:effectLst/>
              <a:highlight>
                <a:srgbClr val="FFFF00"/>
              </a:highlight>
              <a:uLnTx/>
              <a:uFillTx/>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1379745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5999" y="1587599"/>
            <a:ext cx="10052965" cy="1711389"/>
          </a:xfrm>
        </p:spPr>
        <p:txBody>
          <a:bodyPr numCol="1" spcCol="360000">
            <a:noAutofit/>
          </a:bodyPr>
          <a:lstStyle/>
          <a:p>
            <a:pPr lvl="0" algn="l">
              <a:lnSpc>
                <a:spcPct val="115000"/>
              </a:lnSpc>
            </a:pPr>
            <a:r>
              <a:rPr lang="en-GB" sz="2800" b="1" dirty="0">
                <a:solidFill>
                  <a:srgbClr val="DF591C"/>
                </a:solidFill>
                <a:latin typeface="Arial" panose="020B0604020202020204" pitchFamily="34" charset="0"/>
                <a:cs typeface="Arial" panose="020B0604020202020204" pitchFamily="34" charset="0"/>
              </a:rPr>
              <a:t>2. Research task: </a:t>
            </a:r>
            <a:br>
              <a:rPr lang="en-GB" sz="2800" b="1" dirty="0">
                <a:solidFill>
                  <a:srgbClr val="DF591C"/>
                </a:solidFill>
                <a:latin typeface="Arial" panose="020B0604020202020204" pitchFamily="34" charset="0"/>
                <a:cs typeface="Arial" panose="020B0604020202020204" pitchFamily="34" charset="0"/>
              </a:rPr>
            </a:br>
            <a:endParaRPr lang="en-US" sz="2800" b="1" dirty="0">
              <a:solidFill>
                <a:srgbClr val="DF591C"/>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1: So what are the options?</a:t>
            </a:r>
          </a:p>
        </p:txBody>
      </p:sp>
      <p:sp>
        <p:nvSpPr>
          <p:cNvPr id="11" name="TextBox 10">
            <a:extLst>
              <a:ext uri="{FF2B5EF4-FFF2-40B4-BE49-F238E27FC236}">
                <a16:creationId xmlns:a16="http://schemas.microsoft.com/office/drawing/2014/main" id="{63FFA645-7E5A-854C-89B7-AFC1155349B7}"/>
              </a:ext>
            </a:extLst>
          </p:cNvPr>
          <p:cNvSpPr txBox="1"/>
          <p:nvPr/>
        </p:nvSpPr>
        <p:spPr>
          <a:xfrm>
            <a:off x="1385999" y="2416722"/>
            <a:ext cx="10207285" cy="3862596"/>
          </a:xfrm>
          <a:prstGeom prst="rect">
            <a:avLst/>
          </a:prstGeom>
          <a:noFill/>
        </p:spPr>
        <p:txBody>
          <a:bodyPr wrap="square" rtlCol="0">
            <a:spAutoFit/>
          </a:bodyPr>
          <a:lstStyle/>
          <a:p>
            <a:pPr>
              <a:spcAft>
                <a:spcPts val="600"/>
              </a:spcAft>
            </a:pPr>
            <a:r>
              <a:rPr lang="en-GB" sz="2400" dirty="0">
                <a:solidFill>
                  <a:srgbClr val="575757"/>
                </a:solidFill>
                <a:latin typeface="Arial" panose="020B0604020202020204" pitchFamily="34" charset="0"/>
                <a:cs typeface="Arial" panose="020B0604020202020204" pitchFamily="34" charset="0"/>
              </a:rPr>
              <a:t>There are lots of sites where you can find information about apprenticeships including :</a:t>
            </a:r>
          </a:p>
          <a:p>
            <a:pPr marL="285750" lvl="0" indent="-285750">
              <a:buFont typeface="Arial" panose="020B0604020202020204" pitchFamily="34" charset="0"/>
              <a:buChar char="•"/>
            </a:pPr>
            <a:r>
              <a:rPr lang="en-GB" sz="2400" u="sng" dirty="0">
                <a:solidFill>
                  <a:srgbClr val="575757"/>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https://www.apprenticeships.gov.uk/apprentices/becoming-apprentice</a:t>
            </a:r>
            <a:endParaRPr lang="en-GB" sz="2400" dirty="0">
              <a:solidFill>
                <a:srgbClr val="575757"/>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2400" u="sng" dirty="0">
                <a:solidFill>
                  <a:srgbClr val="575757"/>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https://www.findapprenticeship.service.gov.uk/apprenticeshipsearch</a:t>
            </a:r>
            <a:endParaRPr lang="en-GB" sz="2400" dirty="0">
              <a:solidFill>
                <a:srgbClr val="575757"/>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2400" u="sng" dirty="0">
                <a:solidFill>
                  <a:srgbClr val="575757"/>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gov.uk/apply-apprenticeship</a:t>
            </a:r>
            <a:endParaRPr lang="en-GB" sz="2400" dirty="0">
              <a:solidFill>
                <a:srgbClr val="575757"/>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2400" dirty="0" err="1">
                <a:solidFill>
                  <a:srgbClr val="575757"/>
                </a:solidFill>
                <a:latin typeface="Arial" panose="020B0604020202020204" pitchFamily="34" charset="0"/>
                <a:cs typeface="Arial" panose="020B0604020202020204" pitchFamily="34" charset="0"/>
              </a:rPr>
              <a:t>careerfinder.ucas.com</a:t>
            </a:r>
            <a:endParaRPr lang="en-GB" sz="2400" dirty="0">
              <a:solidFill>
                <a:srgbClr val="575757"/>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2400" dirty="0" err="1">
                <a:solidFill>
                  <a:srgbClr val="575757"/>
                </a:solidFill>
                <a:latin typeface="Arial" panose="020B0604020202020204" pitchFamily="34" charset="0"/>
                <a:cs typeface="Arial" panose="020B0604020202020204" pitchFamily="34" charset="0"/>
              </a:rPr>
              <a:t>getmyfirstjob.co.uk</a:t>
            </a:r>
            <a:endParaRPr lang="en-GB" sz="2400" dirty="0">
              <a:solidFill>
                <a:srgbClr val="575757"/>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2400" dirty="0" err="1">
                <a:solidFill>
                  <a:srgbClr val="575757"/>
                </a:solidFill>
                <a:latin typeface="Arial" panose="020B0604020202020204" pitchFamily="34" charset="0"/>
                <a:cs typeface="Arial" panose="020B0604020202020204" pitchFamily="34" charset="0"/>
              </a:rPr>
              <a:t>notgoingtouni.co.uk</a:t>
            </a:r>
            <a:endParaRPr lang="en-GB" sz="2400" dirty="0">
              <a:solidFill>
                <a:srgbClr val="575757"/>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2400" dirty="0">
                <a:solidFill>
                  <a:srgbClr val="575757"/>
                </a:solidFill>
                <a:latin typeface="Arial" panose="020B0604020202020204" pitchFamily="34" charset="0"/>
                <a:cs typeface="Arial" panose="020B0604020202020204" pitchFamily="34" charset="0"/>
              </a:rPr>
              <a:t>as well as recruitment agencies such as </a:t>
            </a:r>
            <a:r>
              <a:rPr lang="en-GB" sz="2400" dirty="0" err="1">
                <a:solidFill>
                  <a:srgbClr val="575757"/>
                </a:solidFill>
                <a:latin typeface="Arial" panose="020B0604020202020204" pitchFamily="34" charset="0"/>
                <a:cs typeface="Arial" panose="020B0604020202020204" pitchFamily="34" charset="0"/>
              </a:rPr>
              <a:t>indeed.co.uk</a:t>
            </a:r>
            <a:r>
              <a:rPr lang="en-GB" sz="2400" dirty="0">
                <a:solidFill>
                  <a:srgbClr val="575757"/>
                </a:solidFill>
                <a:latin typeface="Arial" panose="020B0604020202020204" pitchFamily="34" charset="0"/>
                <a:cs typeface="Arial" panose="020B0604020202020204" pitchFamily="34" charset="0"/>
              </a:rPr>
              <a:t>, </a:t>
            </a:r>
            <a:r>
              <a:rPr lang="en-GB" sz="2400" dirty="0" err="1">
                <a:solidFill>
                  <a:srgbClr val="575757"/>
                </a:solidFill>
                <a:latin typeface="Arial" panose="020B0604020202020204" pitchFamily="34" charset="0"/>
                <a:cs typeface="Arial" panose="020B0604020202020204" pitchFamily="34" charset="0"/>
              </a:rPr>
              <a:t>whitehat.org.uk</a:t>
            </a:r>
            <a:r>
              <a:rPr lang="en-GB" sz="2400" dirty="0">
                <a:solidFill>
                  <a:srgbClr val="575757"/>
                </a:solidFill>
                <a:latin typeface="Arial" panose="020B0604020202020204" pitchFamily="34" charset="0"/>
                <a:cs typeface="Arial" panose="020B0604020202020204" pitchFamily="34" charset="0"/>
              </a:rPr>
              <a:t> and </a:t>
            </a:r>
            <a:r>
              <a:rPr lang="en-GB" sz="2400" dirty="0" err="1">
                <a:solidFill>
                  <a:srgbClr val="575757"/>
                </a:solidFill>
                <a:latin typeface="Arial" panose="020B0604020202020204" pitchFamily="34" charset="0"/>
                <a:cs typeface="Arial" panose="020B0604020202020204" pitchFamily="34" charset="0"/>
              </a:rPr>
              <a:t>reed.co.uk</a:t>
            </a:r>
            <a:endParaRPr lang="en-GB" sz="2400" dirty="0">
              <a:solidFill>
                <a:srgbClr val="575757"/>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312467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5999" y="1587600"/>
            <a:ext cx="10416534" cy="631720"/>
          </a:xfrm>
        </p:spPr>
        <p:txBody>
          <a:bodyPr tIns="72000" numCol="1" spcCol="360000">
            <a:noAutofit/>
          </a:bodyPr>
          <a:lstStyle/>
          <a:p>
            <a:pPr algn="l"/>
            <a:r>
              <a:rPr lang="en-GB" sz="2800" b="1" dirty="0">
                <a:solidFill>
                  <a:srgbClr val="DF591C"/>
                </a:solidFill>
                <a:latin typeface="Arial" panose="020B0604020202020204" pitchFamily="34" charset="0"/>
                <a:cs typeface="Arial" panose="020B0604020202020204" pitchFamily="34" charset="0"/>
              </a:rPr>
              <a:t>3. Which of the following is true about apprenticeships?</a:t>
            </a:r>
            <a:endParaRPr lang="en-US" sz="2800" b="1" dirty="0">
              <a:solidFill>
                <a:srgbClr val="DF591C"/>
              </a:solidFill>
              <a:latin typeface="Arial" panose="020B0604020202020204" pitchFamily="34" charset="0"/>
              <a:cs typeface="Arial" panose="020B0604020202020204" pitchFamily="34" charset="0"/>
            </a:endParaRPr>
          </a:p>
          <a:p>
            <a:pPr algn="l"/>
            <a:br>
              <a:rPr lang="en-GB" sz="3200" b="1" dirty="0">
                <a:solidFill>
                  <a:srgbClr val="DF591C"/>
                </a:solidFill>
                <a:latin typeface="Arial" panose="020B0604020202020204" pitchFamily="34" charset="0"/>
                <a:cs typeface="Arial" panose="020B0604020202020204" pitchFamily="34" charset="0"/>
              </a:rPr>
            </a:br>
            <a:endParaRPr lang="en-US" sz="3200" b="1" dirty="0">
              <a:solidFill>
                <a:srgbClr val="DF591C"/>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1: So what are the options?</a:t>
            </a:r>
          </a:p>
        </p:txBody>
      </p:sp>
      <p:sp>
        <p:nvSpPr>
          <p:cNvPr id="12" name="TextBox 11">
            <a:extLst>
              <a:ext uri="{FF2B5EF4-FFF2-40B4-BE49-F238E27FC236}">
                <a16:creationId xmlns:a16="http://schemas.microsoft.com/office/drawing/2014/main" id="{F270A534-8156-3644-8558-EB57220AD443}"/>
              </a:ext>
            </a:extLst>
          </p:cNvPr>
          <p:cNvSpPr txBox="1"/>
          <p:nvPr/>
        </p:nvSpPr>
        <p:spPr>
          <a:xfrm>
            <a:off x="1385998" y="2415600"/>
            <a:ext cx="9282001" cy="1938992"/>
          </a:xfrm>
          <a:prstGeom prst="rect">
            <a:avLst/>
          </a:prstGeom>
          <a:noFill/>
        </p:spPr>
        <p:txBody>
          <a:bodyPr wrap="square" rtlCol="0">
            <a:spAutoFit/>
          </a:bodyPr>
          <a:lstStyle/>
          <a:p>
            <a:pPr lvl="0">
              <a:spcAft>
                <a:spcPts val="1000"/>
              </a:spcAft>
            </a:pPr>
            <a:r>
              <a:rPr lang="en-GB" sz="2400" dirty="0">
                <a:solidFill>
                  <a:srgbClr val="575757"/>
                </a:solidFill>
                <a:latin typeface="Arial" panose="020B0604020202020204" pitchFamily="34" charset="0"/>
                <a:cs typeface="Arial" panose="020B0604020202020204" pitchFamily="34" charset="0"/>
              </a:rPr>
              <a:t>Answer: d) An apprenticeship is a paid job with training to industry standards. They offer entry to a recognised qualification and involve substantial on-and-off the job education. At the end, there will be an assessment to test the apprentice’s competence at the job.</a:t>
            </a:r>
          </a:p>
        </p:txBody>
      </p:sp>
    </p:spTree>
    <p:extLst>
      <p:ext uri="{BB962C8B-B14F-4D97-AF65-F5344CB8AC3E}">
        <p14:creationId xmlns:p14="http://schemas.microsoft.com/office/powerpoint/2010/main" val="1115175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1: So what are the options?</a:t>
            </a:r>
          </a:p>
        </p:txBody>
      </p:sp>
      <p:sp>
        <p:nvSpPr>
          <p:cNvPr id="12" name="Subtitle 2">
            <a:extLst>
              <a:ext uri="{FF2B5EF4-FFF2-40B4-BE49-F238E27FC236}">
                <a16:creationId xmlns:a16="http://schemas.microsoft.com/office/drawing/2014/main" id="{17325E22-B481-3C4F-BEC4-C681DBBE7BF7}"/>
              </a:ext>
            </a:extLst>
          </p:cNvPr>
          <p:cNvSpPr>
            <a:spLocks noGrp="1"/>
          </p:cNvSpPr>
          <p:nvPr>
            <p:ph type="subTitle" idx="1"/>
          </p:nvPr>
        </p:nvSpPr>
        <p:spPr>
          <a:xfrm>
            <a:off x="1385999" y="1587599"/>
            <a:ext cx="10052965" cy="1711389"/>
          </a:xfrm>
        </p:spPr>
        <p:txBody>
          <a:bodyPr numCol="1" spcCol="360000">
            <a:noAutofit/>
          </a:bodyPr>
          <a:lstStyle/>
          <a:p>
            <a:pPr lvl="0" algn="l">
              <a:lnSpc>
                <a:spcPct val="115000"/>
              </a:lnSpc>
            </a:pPr>
            <a:r>
              <a:rPr lang="en-GB" sz="2800" b="1" dirty="0">
                <a:solidFill>
                  <a:srgbClr val="DF591C"/>
                </a:solidFill>
                <a:latin typeface="Arial" panose="020B0604020202020204" pitchFamily="34" charset="0"/>
                <a:cs typeface="Arial" panose="020B0604020202020204" pitchFamily="34" charset="0"/>
              </a:rPr>
              <a:t>4. Research task: </a:t>
            </a:r>
            <a:br>
              <a:rPr lang="en-GB" sz="2800" b="1" dirty="0">
                <a:solidFill>
                  <a:srgbClr val="DF591C"/>
                </a:solidFill>
                <a:latin typeface="Arial" panose="020B0604020202020204" pitchFamily="34" charset="0"/>
                <a:cs typeface="Arial" panose="020B0604020202020204" pitchFamily="34" charset="0"/>
              </a:rPr>
            </a:br>
            <a:endParaRPr lang="en-US" sz="2800" b="1" dirty="0">
              <a:solidFill>
                <a:srgbClr val="DF591C"/>
              </a:solidFill>
              <a:latin typeface="Arial" panose="020B0604020202020204" pitchFamily="34" charset="0"/>
              <a:cs typeface="Arial" panose="020B0604020202020204" pitchFamily="34" charset="0"/>
            </a:endParaRPr>
          </a:p>
        </p:txBody>
      </p:sp>
      <p:sp>
        <p:nvSpPr>
          <p:cNvPr id="14" name="TextBox 13">
            <a:extLst>
              <a:ext uri="{FF2B5EF4-FFF2-40B4-BE49-F238E27FC236}">
                <a16:creationId xmlns:a16="http://schemas.microsoft.com/office/drawing/2014/main" id="{2D0DFCBE-53C9-7C4E-9E5B-99024D38832B}"/>
              </a:ext>
            </a:extLst>
          </p:cNvPr>
          <p:cNvSpPr txBox="1"/>
          <p:nvPr/>
        </p:nvSpPr>
        <p:spPr>
          <a:xfrm>
            <a:off x="1385999" y="2416722"/>
            <a:ext cx="9629003" cy="2308324"/>
          </a:xfrm>
          <a:prstGeom prst="rect">
            <a:avLst/>
          </a:prstGeom>
          <a:noFill/>
        </p:spPr>
        <p:txBody>
          <a:bodyPr wrap="square" rtlCol="0">
            <a:spAutoFit/>
          </a:bodyPr>
          <a:lstStyle/>
          <a:p>
            <a:r>
              <a:rPr lang="en-GB" sz="2400" dirty="0">
                <a:solidFill>
                  <a:srgbClr val="575757"/>
                </a:solidFill>
                <a:latin typeface="Arial" panose="020B0604020202020204" pitchFamily="34" charset="0"/>
                <a:cs typeface="Arial" panose="020B0604020202020204" pitchFamily="34" charset="0"/>
              </a:rPr>
              <a:t>Share the vacancies you found and check they match the Level 3 and higher level categories in the questions. Remember if the apprenticeships you’re interested in aren’t located nearby keep checking back to see new vacancies that are added and consider how far you’d be willing to travel or if there are similar ones located nearby. </a:t>
            </a:r>
          </a:p>
        </p:txBody>
      </p:sp>
    </p:spTree>
    <p:extLst>
      <p:ext uri="{BB962C8B-B14F-4D97-AF65-F5344CB8AC3E}">
        <p14:creationId xmlns:p14="http://schemas.microsoft.com/office/powerpoint/2010/main" val="19244215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0" y="1587600"/>
            <a:ext cx="9748166" cy="1157492"/>
          </a:xfrm>
        </p:spPr>
        <p:txBody>
          <a:bodyPr numCol="1" spcCol="360000">
            <a:noAutofit/>
          </a:bodyPr>
          <a:lstStyle/>
          <a:p>
            <a:pPr algn="l"/>
            <a:r>
              <a:rPr lang="en-GB" sz="2800" b="1" dirty="0">
                <a:solidFill>
                  <a:srgbClr val="DF591C"/>
                </a:solidFill>
                <a:latin typeface="Arial" panose="020B0604020202020204" pitchFamily="34" charset="0"/>
                <a:cs typeface="Arial" panose="020B0604020202020204" pitchFamily="34" charset="0"/>
              </a:rPr>
              <a:t>5. Which of these industries can you enter through an apprenticeship? </a:t>
            </a:r>
            <a:br>
              <a:rPr lang="en-GB" sz="2800" b="1" dirty="0">
                <a:solidFill>
                  <a:srgbClr val="DF591C"/>
                </a:solidFill>
                <a:latin typeface="Arial" panose="020B0604020202020204" pitchFamily="34" charset="0"/>
                <a:cs typeface="Arial" panose="020B0604020202020204" pitchFamily="34" charset="0"/>
              </a:rPr>
            </a:br>
            <a:endParaRPr lang="en-US" sz="2800" b="1" dirty="0">
              <a:solidFill>
                <a:srgbClr val="DF591C"/>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1: So what are the options?</a:t>
            </a:r>
          </a:p>
        </p:txBody>
      </p:sp>
      <p:sp>
        <p:nvSpPr>
          <p:cNvPr id="11" name="TextBox 10">
            <a:extLst>
              <a:ext uri="{FF2B5EF4-FFF2-40B4-BE49-F238E27FC236}">
                <a16:creationId xmlns:a16="http://schemas.microsoft.com/office/drawing/2014/main" id="{63FFA645-7E5A-854C-89B7-AFC1155349B7}"/>
              </a:ext>
            </a:extLst>
          </p:cNvPr>
          <p:cNvSpPr txBox="1"/>
          <p:nvPr/>
        </p:nvSpPr>
        <p:spPr>
          <a:xfrm>
            <a:off x="1385999" y="2866346"/>
            <a:ext cx="9938493" cy="1569660"/>
          </a:xfrm>
          <a:prstGeom prst="rect">
            <a:avLst/>
          </a:prstGeom>
          <a:noFill/>
        </p:spPr>
        <p:txBody>
          <a:bodyPr wrap="square" rtlCol="0">
            <a:spAutoFit/>
          </a:bodyPr>
          <a:lstStyle/>
          <a:p>
            <a:pPr marL="457200" lvl="0" indent="-457200">
              <a:spcAft>
                <a:spcPts val="600"/>
              </a:spcAft>
              <a:buFont typeface="+mj-lt"/>
              <a:buAutoNum type="alphaLcParenR" startAt="4"/>
            </a:pPr>
            <a:r>
              <a:rPr lang="en-GB" sz="2400" dirty="0">
                <a:solidFill>
                  <a:srgbClr val="575757"/>
                </a:solidFill>
                <a:latin typeface="Arial" panose="020B0604020202020204" pitchFamily="34" charset="0"/>
                <a:cs typeface="Arial" panose="020B0604020202020204" pitchFamily="34" charset="0"/>
              </a:rPr>
              <a:t>Today’s apprenticeships are available in a wide range of industries. You can find out more here </a:t>
            </a:r>
            <a:r>
              <a:rPr lang="en-GB" sz="2400" u="sng" dirty="0">
                <a:solidFill>
                  <a:srgbClr val="575757"/>
                </a:solidFill>
                <a:latin typeface="Arial" panose="020B0604020202020204" pitchFamily="34" charset="0"/>
                <a:cs typeface="Arial" panose="020B0604020202020204" pitchFamily="34" charset="0"/>
              </a:rPr>
              <a:t>https://www.apprenticeships.gov.uk/apprentices/browse-apprenticeships </a:t>
            </a:r>
          </a:p>
        </p:txBody>
      </p:sp>
    </p:spTree>
    <p:extLst>
      <p:ext uri="{BB962C8B-B14F-4D97-AF65-F5344CB8AC3E}">
        <p14:creationId xmlns:p14="http://schemas.microsoft.com/office/powerpoint/2010/main" val="42324823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1: So what are the options?</a:t>
            </a:r>
          </a:p>
        </p:txBody>
      </p:sp>
      <p:sp>
        <p:nvSpPr>
          <p:cNvPr id="12" name="Subtitle 2">
            <a:extLst>
              <a:ext uri="{FF2B5EF4-FFF2-40B4-BE49-F238E27FC236}">
                <a16:creationId xmlns:a16="http://schemas.microsoft.com/office/drawing/2014/main" id="{3F81FE28-0B32-E644-BF3B-431613DBA5B7}"/>
              </a:ext>
            </a:extLst>
          </p:cNvPr>
          <p:cNvSpPr>
            <a:spLocks noGrp="1"/>
          </p:cNvSpPr>
          <p:nvPr>
            <p:ph type="subTitle" idx="1"/>
          </p:nvPr>
        </p:nvSpPr>
        <p:spPr>
          <a:xfrm>
            <a:off x="1385999" y="1587599"/>
            <a:ext cx="10052965" cy="1711389"/>
          </a:xfrm>
        </p:spPr>
        <p:txBody>
          <a:bodyPr numCol="1" spcCol="360000">
            <a:noAutofit/>
          </a:bodyPr>
          <a:lstStyle/>
          <a:p>
            <a:pPr lvl="0" algn="l">
              <a:lnSpc>
                <a:spcPct val="115000"/>
              </a:lnSpc>
            </a:pPr>
            <a:r>
              <a:rPr lang="en-GB" sz="2800" b="1" dirty="0">
                <a:solidFill>
                  <a:srgbClr val="DF591C"/>
                </a:solidFill>
                <a:latin typeface="Arial" panose="020B0604020202020204" pitchFamily="34" charset="0"/>
                <a:cs typeface="Arial" panose="020B0604020202020204" pitchFamily="34" charset="0"/>
              </a:rPr>
              <a:t>6. Discussion task: </a:t>
            </a:r>
            <a:br>
              <a:rPr lang="en-GB" sz="2800" b="1" dirty="0">
                <a:solidFill>
                  <a:srgbClr val="DF591C"/>
                </a:solidFill>
                <a:latin typeface="Arial" panose="020B0604020202020204" pitchFamily="34" charset="0"/>
                <a:cs typeface="Arial" panose="020B0604020202020204" pitchFamily="34" charset="0"/>
              </a:rPr>
            </a:br>
            <a:endParaRPr lang="en-US" sz="2800" b="1" dirty="0">
              <a:solidFill>
                <a:srgbClr val="DF591C"/>
              </a:solidFill>
              <a:latin typeface="Arial" panose="020B0604020202020204" pitchFamily="34" charset="0"/>
              <a:cs typeface="Arial" panose="020B0604020202020204" pitchFamily="34" charset="0"/>
            </a:endParaRPr>
          </a:p>
        </p:txBody>
      </p:sp>
      <p:sp>
        <p:nvSpPr>
          <p:cNvPr id="14" name="TextBox 13">
            <a:extLst>
              <a:ext uri="{FF2B5EF4-FFF2-40B4-BE49-F238E27FC236}">
                <a16:creationId xmlns:a16="http://schemas.microsoft.com/office/drawing/2014/main" id="{5456097C-6142-1E45-BEB8-A160E2D2C56C}"/>
              </a:ext>
            </a:extLst>
          </p:cNvPr>
          <p:cNvSpPr txBox="1"/>
          <p:nvPr/>
        </p:nvSpPr>
        <p:spPr>
          <a:xfrm>
            <a:off x="1386000" y="2416722"/>
            <a:ext cx="9282000" cy="461665"/>
          </a:xfrm>
          <a:prstGeom prst="rect">
            <a:avLst/>
          </a:prstGeom>
          <a:noFill/>
        </p:spPr>
        <p:txBody>
          <a:bodyPr wrap="square" rtlCol="0">
            <a:spAutoFit/>
          </a:bodyPr>
          <a:lstStyle/>
          <a:p>
            <a:r>
              <a:rPr lang="en-GB" sz="2400" dirty="0">
                <a:solidFill>
                  <a:srgbClr val="575757"/>
                </a:solidFill>
                <a:latin typeface="Arial" panose="020B0604020202020204" pitchFamily="34" charset="0"/>
                <a:cs typeface="Arial" panose="020B0604020202020204" pitchFamily="34" charset="0"/>
              </a:rPr>
              <a:t>Some reasons why people choose these options include:</a:t>
            </a:r>
          </a:p>
        </p:txBody>
      </p:sp>
      <p:graphicFrame>
        <p:nvGraphicFramePr>
          <p:cNvPr id="2" name="Table 2">
            <a:extLst>
              <a:ext uri="{FF2B5EF4-FFF2-40B4-BE49-F238E27FC236}">
                <a16:creationId xmlns:a16="http://schemas.microsoft.com/office/drawing/2014/main" id="{82D6CA2C-C415-2547-9D79-E72352E778C0}"/>
              </a:ext>
            </a:extLst>
          </p:cNvPr>
          <p:cNvGraphicFramePr>
            <a:graphicFrameLocks noGrp="1"/>
          </p:cNvGraphicFramePr>
          <p:nvPr>
            <p:extLst>
              <p:ext uri="{D42A27DB-BD31-4B8C-83A1-F6EECF244321}">
                <p14:modId xmlns:p14="http://schemas.microsoft.com/office/powerpoint/2010/main" val="1794684065"/>
              </p:ext>
            </p:extLst>
          </p:nvPr>
        </p:nvGraphicFramePr>
        <p:xfrm>
          <a:off x="1385997" y="3023501"/>
          <a:ext cx="9420003" cy="3099145"/>
        </p:xfrm>
        <a:graphic>
          <a:graphicData uri="http://schemas.openxmlformats.org/drawingml/2006/table">
            <a:tbl>
              <a:tblPr firstRow="1" bandRow="1">
                <a:tableStyleId>{5C22544A-7EE6-4342-B048-85BDC9FD1C3A}</a:tableStyleId>
              </a:tblPr>
              <a:tblGrid>
                <a:gridCol w="3140001">
                  <a:extLst>
                    <a:ext uri="{9D8B030D-6E8A-4147-A177-3AD203B41FA5}">
                      <a16:colId xmlns:a16="http://schemas.microsoft.com/office/drawing/2014/main" val="3630195179"/>
                    </a:ext>
                  </a:extLst>
                </a:gridCol>
                <a:gridCol w="3140001">
                  <a:extLst>
                    <a:ext uri="{9D8B030D-6E8A-4147-A177-3AD203B41FA5}">
                      <a16:colId xmlns:a16="http://schemas.microsoft.com/office/drawing/2014/main" val="978849567"/>
                    </a:ext>
                  </a:extLst>
                </a:gridCol>
                <a:gridCol w="3140001">
                  <a:extLst>
                    <a:ext uri="{9D8B030D-6E8A-4147-A177-3AD203B41FA5}">
                      <a16:colId xmlns:a16="http://schemas.microsoft.com/office/drawing/2014/main" val="618735805"/>
                    </a:ext>
                  </a:extLst>
                </a:gridCol>
              </a:tblGrid>
              <a:tr h="773290">
                <a:tc>
                  <a:txBody>
                    <a:bodyPr/>
                    <a:lstStyle/>
                    <a:p>
                      <a:pPr>
                        <a:lnSpc>
                          <a:spcPct val="107000"/>
                        </a:lnSpc>
                        <a:spcAft>
                          <a:spcPts val="800"/>
                        </a:spcAft>
                      </a:pPr>
                      <a:r>
                        <a:rPr lang="en-GB" sz="1400" b="1" i="0" dirty="0">
                          <a:effectLst/>
                          <a:latin typeface="Arial" panose="020B0604020202020204" pitchFamily="34" charset="0"/>
                          <a:ea typeface="Calibri" panose="020F0502020204030204" pitchFamily="34" charset="0"/>
                          <a:cs typeface="Arial" panose="020B0604020202020204" pitchFamily="34" charset="0"/>
                        </a:rPr>
                        <a:t>Employment</a:t>
                      </a:r>
                    </a:p>
                  </a:txBody>
                  <a:tcPr marL="68580" marR="68580" marT="0" marB="0" anchor="ctr">
                    <a:solidFill>
                      <a:srgbClr val="27334A"/>
                    </a:solidFill>
                  </a:tcPr>
                </a:tc>
                <a:tc>
                  <a:txBody>
                    <a:bodyPr/>
                    <a:lstStyle/>
                    <a:p>
                      <a:pPr>
                        <a:lnSpc>
                          <a:spcPct val="107000"/>
                        </a:lnSpc>
                        <a:spcAft>
                          <a:spcPts val="800"/>
                        </a:spcAft>
                      </a:pPr>
                      <a:r>
                        <a:rPr lang="en-GB" sz="1400" b="1" i="0" dirty="0">
                          <a:effectLst/>
                          <a:latin typeface="Arial" panose="020B0604020202020204" pitchFamily="34" charset="0"/>
                          <a:ea typeface="Calibri" panose="020F0502020204030204" pitchFamily="34" charset="0"/>
                          <a:cs typeface="Arial" panose="020B0604020202020204" pitchFamily="34" charset="0"/>
                        </a:rPr>
                        <a:t>Combination of education and employment</a:t>
                      </a:r>
                      <a:br>
                        <a:rPr lang="en-GB" sz="1400" b="1" i="0" dirty="0">
                          <a:effectLst/>
                          <a:latin typeface="Arial" panose="020B0604020202020204" pitchFamily="34" charset="0"/>
                          <a:ea typeface="Calibri" panose="020F0502020204030204" pitchFamily="34" charset="0"/>
                          <a:cs typeface="Arial" panose="020B0604020202020204" pitchFamily="34" charset="0"/>
                        </a:rPr>
                      </a:br>
                      <a:r>
                        <a:rPr lang="en-GB" sz="1400" b="1" i="0" dirty="0">
                          <a:effectLst/>
                          <a:latin typeface="Arial" panose="020B0604020202020204" pitchFamily="34" charset="0"/>
                          <a:ea typeface="Calibri" panose="020F0502020204030204" pitchFamily="34" charset="0"/>
                          <a:cs typeface="Arial" panose="020B0604020202020204" pitchFamily="34" charset="0"/>
                        </a:rPr>
                        <a:t>e.g. apprenticeships</a:t>
                      </a:r>
                    </a:p>
                  </a:txBody>
                  <a:tcPr marL="68580" marR="68580" marT="0" marB="0" anchor="ctr">
                    <a:solidFill>
                      <a:srgbClr val="27334A"/>
                    </a:solidFill>
                  </a:tcPr>
                </a:tc>
                <a:tc>
                  <a:txBody>
                    <a:bodyPr/>
                    <a:lstStyle/>
                    <a:p>
                      <a:pPr>
                        <a:lnSpc>
                          <a:spcPct val="107000"/>
                        </a:lnSpc>
                        <a:spcAft>
                          <a:spcPts val="800"/>
                        </a:spcAft>
                      </a:pPr>
                      <a:r>
                        <a:rPr lang="en-GB" sz="1400" b="1" i="0" dirty="0">
                          <a:effectLst/>
                          <a:latin typeface="Arial" panose="020B0604020202020204" pitchFamily="34" charset="0"/>
                          <a:ea typeface="Calibri" panose="020F0502020204030204" pitchFamily="34" charset="0"/>
                          <a:cs typeface="Arial" panose="020B0604020202020204" pitchFamily="34" charset="0"/>
                        </a:rPr>
                        <a:t>Classroom-based education</a:t>
                      </a:r>
                    </a:p>
                  </a:txBody>
                  <a:tcPr marL="68580" marR="68580" marT="0" marB="0" anchor="ctr">
                    <a:solidFill>
                      <a:srgbClr val="27334A"/>
                    </a:solidFill>
                  </a:tcPr>
                </a:tc>
                <a:extLst>
                  <a:ext uri="{0D108BD9-81ED-4DB2-BD59-A6C34878D82A}">
                    <a16:rowId xmlns:a16="http://schemas.microsoft.com/office/drawing/2014/main" val="1248260050"/>
                  </a:ext>
                </a:extLst>
              </a:tr>
              <a:tr h="465171">
                <a:tc>
                  <a:txBody>
                    <a:bodyPr/>
                    <a:lstStyle/>
                    <a:p>
                      <a:pPr>
                        <a:lnSpc>
                          <a:spcPct val="107000"/>
                        </a:lnSpc>
                        <a:spcAft>
                          <a:spcPts val="800"/>
                        </a:spcAft>
                      </a:pPr>
                      <a:r>
                        <a:rPr lang="en-GB" sz="1200" b="0" i="0" dirty="0">
                          <a:solidFill>
                            <a:srgbClr val="575757"/>
                          </a:solidFill>
                          <a:effectLst/>
                          <a:latin typeface="Arial" panose="020B0604020202020204" pitchFamily="34" charset="0"/>
                          <a:ea typeface="Calibri" panose="020F0502020204030204" pitchFamily="34" charset="0"/>
                          <a:cs typeface="Arial" panose="020B0604020202020204" pitchFamily="34" charset="0"/>
                        </a:rPr>
                        <a:t>Get on the career ladder early</a:t>
                      </a:r>
                    </a:p>
                  </a:txBody>
                  <a:tcPr marL="68580" marR="68580" marT="0" marB="0" anchor="ctr"/>
                </a:tc>
                <a:tc>
                  <a:txBody>
                    <a:bodyPr/>
                    <a:lstStyle/>
                    <a:p>
                      <a:pPr>
                        <a:lnSpc>
                          <a:spcPct val="107000"/>
                        </a:lnSpc>
                        <a:spcAft>
                          <a:spcPts val="800"/>
                        </a:spcAft>
                      </a:pPr>
                      <a:r>
                        <a:rPr lang="en-GB" sz="1200" b="0" i="0" dirty="0">
                          <a:solidFill>
                            <a:srgbClr val="575757"/>
                          </a:solidFill>
                          <a:effectLst/>
                          <a:latin typeface="Arial" panose="020B0604020202020204" pitchFamily="34" charset="0"/>
                          <a:ea typeface="Calibri" panose="020F0502020204030204" pitchFamily="34" charset="0"/>
                          <a:cs typeface="Arial" panose="020B0604020202020204" pitchFamily="34" charset="0"/>
                        </a:rPr>
                        <a:t>Get valuable qualifications without student debt</a:t>
                      </a:r>
                    </a:p>
                  </a:txBody>
                  <a:tcPr marL="68580" marR="68580" marT="0" marB="0" anchor="ctr"/>
                </a:tc>
                <a:tc>
                  <a:txBody>
                    <a:bodyPr/>
                    <a:lstStyle/>
                    <a:p>
                      <a:pPr>
                        <a:lnSpc>
                          <a:spcPct val="107000"/>
                        </a:lnSpc>
                        <a:spcAft>
                          <a:spcPts val="800"/>
                        </a:spcAft>
                      </a:pPr>
                      <a:r>
                        <a:rPr lang="en-GB" sz="1200" b="0" i="0" dirty="0">
                          <a:solidFill>
                            <a:srgbClr val="575757"/>
                          </a:solidFill>
                          <a:effectLst/>
                          <a:latin typeface="Arial" panose="020B0604020202020204" pitchFamily="34" charset="0"/>
                          <a:ea typeface="Calibri" panose="020F0502020204030204" pitchFamily="34" charset="0"/>
                          <a:cs typeface="Arial" panose="020B0604020202020204" pitchFamily="34" charset="0"/>
                        </a:rPr>
                        <a:t>Get valuable qualifications</a:t>
                      </a:r>
                    </a:p>
                  </a:txBody>
                  <a:tcPr marL="68580" marR="68580" marT="0" marB="0" anchor="ctr"/>
                </a:tc>
                <a:extLst>
                  <a:ext uri="{0D108BD9-81ED-4DB2-BD59-A6C34878D82A}">
                    <a16:rowId xmlns:a16="http://schemas.microsoft.com/office/drawing/2014/main" val="2696077494"/>
                  </a:ext>
                </a:extLst>
              </a:tr>
              <a:tr h="465171">
                <a:tc>
                  <a:txBody>
                    <a:bodyPr/>
                    <a:lstStyle/>
                    <a:p>
                      <a:pPr>
                        <a:lnSpc>
                          <a:spcPct val="107000"/>
                        </a:lnSpc>
                        <a:spcAft>
                          <a:spcPts val="800"/>
                        </a:spcAft>
                      </a:pPr>
                      <a:r>
                        <a:rPr lang="en-GB" sz="1200" b="0" i="0" dirty="0">
                          <a:solidFill>
                            <a:srgbClr val="575757"/>
                          </a:solidFill>
                          <a:effectLst/>
                          <a:latin typeface="Arial" panose="020B0604020202020204" pitchFamily="34" charset="0"/>
                          <a:ea typeface="Calibri" panose="020F0502020204030204" pitchFamily="34" charset="0"/>
                          <a:cs typeface="Arial" panose="020B0604020202020204" pitchFamily="34" charset="0"/>
                        </a:rPr>
                        <a:t>Earn money</a:t>
                      </a:r>
                    </a:p>
                  </a:txBody>
                  <a:tcPr marL="68580" marR="68580" marT="0" marB="0" anchor="ctr"/>
                </a:tc>
                <a:tc>
                  <a:txBody>
                    <a:bodyPr/>
                    <a:lstStyle/>
                    <a:p>
                      <a:pPr>
                        <a:lnSpc>
                          <a:spcPct val="107000"/>
                        </a:lnSpc>
                        <a:spcAft>
                          <a:spcPts val="800"/>
                        </a:spcAft>
                      </a:pPr>
                      <a:r>
                        <a:rPr lang="en-GB" sz="1200" b="0" i="0" dirty="0">
                          <a:solidFill>
                            <a:srgbClr val="575757"/>
                          </a:solidFill>
                          <a:effectLst/>
                          <a:latin typeface="Arial" panose="020B0604020202020204" pitchFamily="34" charset="0"/>
                          <a:ea typeface="Calibri" panose="020F0502020204030204" pitchFamily="34" charset="0"/>
                          <a:cs typeface="Arial" panose="020B0604020202020204" pitchFamily="34" charset="0"/>
                        </a:rPr>
                        <a:t>Get on the career ladder early and earn while </a:t>
                      </a:r>
                      <a:r>
                        <a:rPr lang="en-GB" sz="1200" b="0" i="0">
                          <a:solidFill>
                            <a:srgbClr val="575757"/>
                          </a:solidFill>
                          <a:effectLst/>
                          <a:latin typeface="Arial" panose="020B0604020202020204" pitchFamily="34" charset="0"/>
                          <a:ea typeface="Calibri" panose="020F0502020204030204" pitchFamily="34" charset="0"/>
                          <a:cs typeface="Arial" panose="020B0604020202020204" pitchFamily="34" charset="0"/>
                        </a:rPr>
                        <a:t>you learn</a:t>
                      </a:r>
                      <a:endParaRPr lang="en-GB" sz="1200" b="0" i="0" dirty="0">
                        <a:solidFill>
                          <a:srgbClr val="575757"/>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nSpc>
                          <a:spcPct val="107000"/>
                        </a:lnSpc>
                        <a:spcAft>
                          <a:spcPts val="800"/>
                        </a:spcAft>
                      </a:pPr>
                      <a:r>
                        <a:rPr lang="en-GB" sz="1200" b="0" i="0" dirty="0">
                          <a:solidFill>
                            <a:srgbClr val="575757"/>
                          </a:solidFill>
                          <a:effectLst/>
                          <a:latin typeface="Arial" panose="020B0604020202020204" pitchFamily="34" charset="0"/>
                          <a:ea typeface="Calibri" panose="020F0502020204030204" pitchFamily="34" charset="0"/>
                          <a:cs typeface="Arial" panose="020B0604020202020204" pitchFamily="34" charset="0"/>
                        </a:rPr>
                        <a:t>Maybe more open-ended if you don’t know what you want to do</a:t>
                      </a:r>
                    </a:p>
                  </a:txBody>
                  <a:tcPr marL="68580" marR="68580" marT="0" marB="0" anchor="ctr"/>
                </a:tc>
                <a:extLst>
                  <a:ext uri="{0D108BD9-81ED-4DB2-BD59-A6C34878D82A}">
                    <a16:rowId xmlns:a16="http://schemas.microsoft.com/office/drawing/2014/main" val="2364440930"/>
                  </a:ext>
                </a:extLst>
              </a:tr>
              <a:tr h="465171">
                <a:tc>
                  <a:txBody>
                    <a:bodyPr/>
                    <a:lstStyle/>
                    <a:p>
                      <a:pPr>
                        <a:lnSpc>
                          <a:spcPct val="107000"/>
                        </a:lnSpc>
                        <a:spcAft>
                          <a:spcPts val="800"/>
                        </a:spcAft>
                      </a:pPr>
                      <a:r>
                        <a:rPr lang="en-GB" sz="1200" b="0" i="0" dirty="0">
                          <a:solidFill>
                            <a:srgbClr val="575757"/>
                          </a:solidFill>
                          <a:effectLst/>
                          <a:latin typeface="Arial" panose="020B0604020202020204" pitchFamily="34" charset="0"/>
                          <a:ea typeface="Calibri" panose="020F0502020204030204" pitchFamily="34" charset="0"/>
                          <a:cs typeface="Arial" panose="020B0604020202020204" pitchFamily="34" charset="0"/>
                        </a:rPr>
                        <a:t>Develop workplace skills</a:t>
                      </a:r>
                    </a:p>
                  </a:txBody>
                  <a:tcPr marL="68580" marR="68580" marT="0" marB="0" anchor="ct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200" b="0" i="0" dirty="0">
                          <a:solidFill>
                            <a:srgbClr val="575757"/>
                          </a:solidFill>
                          <a:effectLst/>
                          <a:latin typeface="Arial" panose="020B0604020202020204" pitchFamily="34" charset="0"/>
                          <a:ea typeface="Calibri" panose="020F0502020204030204" pitchFamily="34" charset="0"/>
                          <a:cs typeface="Arial" panose="020B0604020202020204" pitchFamily="34" charset="0"/>
                        </a:rPr>
                        <a:t>Some jobs require an apprenticeship or certain qualifications </a:t>
                      </a:r>
                    </a:p>
                  </a:txBody>
                  <a:tcPr marL="68580" marR="68580" marT="0" marB="0" anchor="ctr"/>
                </a:tc>
                <a:tc>
                  <a:txBody>
                    <a:bodyPr/>
                    <a:lstStyle/>
                    <a:p>
                      <a:pPr>
                        <a:lnSpc>
                          <a:spcPct val="107000"/>
                        </a:lnSpc>
                        <a:spcAft>
                          <a:spcPts val="800"/>
                        </a:spcAft>
                      </a:pPr>
                      <a:r>
                        <a:rPr lang="en-GB" sz="1200" b="0" i="0" dirty="0">
                          <a:solidFill>
                            <a:srgbClr val="575757"/>
                          </a:solidFill>
                          <a:effectLst/>
                          <a:latin typeface="Arial" panose="020B0604020202020204" pitchFamily="34" charset="0"/>
                          <a:ea typeface="Calibri" panose="020F0502020204030204" pitchFamily="34" charset="0"/>
                          <a:cs typeface="Arial" panose="020B0604020202020204" pitchFamily="34" charset="0"/>
                        </a:rPr>
                        <a:t>Some jobs require certain qualifications </a:t>
                      </a:r>
                    </a:p>
                  </a:txBody>
                  <a:tcPr marL="68580" marR="68580" marT="0" marB="0" anchor="ctr"/>
                </a:tc>
                <a:extLst>
                  <a:ext uri="{0D108BD9-81ED-4DB2-BD59-A6C34878D82A}">
                    <a16:rowId xmlns:a16="http://schemas.microsoft.com/office/drawing/2014/main" val="4151297350"/>
                  </a:ext>
                </a:extLst>
              </a:tr>
              <a:tr h="465171">
                <a:tc>
                  <a:txBody>
                    <a:bodyPr/>
                    <a:lstStyle/>
                    <a:p>
                      <a:pPr>
                        <a:lnSpc>
                          <a:spcPct val="107000"/>
                        </a:lnSpc>
                        <a:spcAft>
                          <a:spcPts val="800"/>
                        </a:spcAft>
                      </a:pPr>
                      <a:r>
                        <a:rPr lang="en-GB" sz="1200" b="0" i="0" dirty="0">
                          <a:solidFill>
                            <a:srgbClr val="575757"/>
                          </a:solidFill>
                          <a:effectLst/>
                          <a:latin typeface="Arial" panose="020B0604020202020204" pitchFamily="34" charset="0"/>
                          <a:ea typeface="Calibri" panose="020F0502020204030204" pitchFamily="34" charset="0"/>
                          <a:cs typeface="Arial" panose="020B0604020202020204" pitchFamily="34" charset="0"/>
                        </a:rPr>
                        <a:t>Lots of choices</a:t>
                      </a:r>
                    </a:p>
                  </a:txBody>
                  <a:tcPr marL="68580" marR="68580" marT="0" marB="0" anchor="ctr"/>
                </a:tc>
                <a:tc>
                  <a:txBody>
                    <a:bodyPr/>
                    <a:lstStyle/>
                    <a:p>
                      <a:pPr>
                        <a:lnSpc>
                          <a:spcPct val="107000"/>
                        </a:lnSpc>
                        <a:spcAft>
                          <a:spcPts val="800"/>
                        </a:spcAft>
                      </a:pPr>
                      <a:r>
                        <a:rPr lang="en-GB" sz="1200" b="0" i="0" dirty="0">
                          <a:solidFill>
                            <a:srgbClr val="575757"/>
                          </a:solidFill>
                          <a:effectLst/>
                          <a:latin typeface="Arial" panose="020B0604020202020204" pitchFamily="34" charset="0"/>
                          <a:ea typeface="Calibri" panose="020F0502020204030204" pitchFamily="34" charset="0"/>
                          <a:cs typeface="Arial" panose="020B0604020202020204" pitchFamily="34" charset="0"/>
                        </a:rPr>
                        <a:t>Lots of choices</a:t>
                      </a:r>
                    </a:p>
                  </a:txBody>
                  <a:tcPr marL="68580" marR="68580" marT="0" marB="0" anchor="ctr"/>
                </a:tc>
                <a:tc>
                  <a:txBody>
                    <a:bodyPr/>
                    <a:lstStyle/>
                    <a:p>
                      <a:pPr>
                        <a:lnSpc>
                          <a:spcPct val="107000"/>
                        </a:lnSpc>
                        <a:spcAft>
                          <a:spcPts val="800"/>
                        </a:spcAft>
                      </a:pPr>
                      <a:r>
                        <a:rPr lang="en-GB" sz="1200" b="0" i="0" dirty="0">
                          <a:solidFill>
                            <a:srgbClr val="575757"/>
                          </a:solidFill>
                          <a:effectLst/>
                          <a:latin typeface="Arial" panose="020B0604020202020204" pitchFamily="34" charset="0"/>
                          <a:ea typeface="Calibri" panose="020F0502020204030204" pitchFamily="34" charset="0"/>
                          <a:cs typeface="Arial" panose="020B0604020202020204" pitchFamily="34" charset="0"/>
                        </a:rPr>
                        <a:t>Lots of choices</a:t>
                      </a:r>
                    </a:p>
                  </a:txBody>
                  <a:tcPr marL="68580" marR="68580" marT="0" marB="0" anchor="ctr"/>
                </a:tc>
                <a:extLst>
                  <a:ext uri="{0D108BD9-81ED-4DB2-BD59-A6C34878D82A}">
                    <a16:rowId xmlns:a16="http://schemas.microsoft.com/office/drawing/2014/main" val="2166660740"/>
                  </a:ext>
                </a:extLst>
              </a:tr>
              <a:tr h="465171">
                <a:tc>
                  <a:txBody>
                    <a:bodyPr/>
                    <a:lstStyle/>
                    <a:p>
                      <a:pPr>
                        <a:lnSpc>
                          <a:spcPct val="107000"/>
                        </a:lnSpc>
                        <a:spcAft>
                          <a:spcPts val="800"/>
                        </a:spcAft>
                      </a:pPr>
                      <a:r>
                        <a:rPr lang="en-GB" sz="1200" b="0" i="0" dirty="0">
                          <a:solidFill>
                            <a:srgbClr val="575757"/>
                          </a:solidFill>
                          <a:effectLst/>
                          <a:latin typeface="Arial" panose="020B0604020202020204" pitchFamily="34" charset="0"/>
                          <a:ea typeface="Calibri" panose="020F0502020204030204" pitchFamily="34" charset="0"/>
                          <a:cs typeface="Arial" panose="020B0604020202020204" pitchFamily="34" charset="0"/>
                        </a:rPr>
                        <a:t>Get hands-on experience in the workplace</a:t>
                      </a:r>
                    </a:p>
                  </a:txBody>
                  <a:tcPr marL="68580" marR="68580" marT="0" marB="0" anchor="ctr"/>
                </a:tc>
                <a:tc>
                  <a:txBody>
                    <a:bodyPr/>
                    <a:lstStyle/>
                    <a:p>
                      <a:pPr>
                        <a:lnSpc>
                          <a:spcPct val="107000"/>
                        </a:lnSpc>
                        <a:spcAft>
                          <a:spcPts val="800"/>
                        </a:spcAft>
                      </a:pPr>
                      <a:r>
                        <a:rPr lang="en-GB" sz="1200" b="0" i="0" dirty="0">
                          <a:solidFill>
                            <a:srgbClr val="575757"/>
                          </a:solidFill>
                          <a:effectLst/>
                          <a:latin typeface="Arial" panose="020B0604020202020204" pitchFamily="34" charset="0"/>
                          <a:ea typeface="Calibri" panose="020F0502020204030204" pitchFamily="34" charset="0"/>
                          <a:cs typeface="Arial" panose="020B0604020202020204" pitchFamily="34" charset="0"/>
                        </a:rPr>
                        <a:t>Get hands-on experience in the workplace</a:t>
                      </a:r>
                    </a:p>
                  </a:txBody>
                  <a:tcPr marL="68580" marR="68580" marT="0" marB="0" anchor="ctr"/>
                </a:tc>
                <a:tc>
                  <a:txBody>
                    <a:bodyPr/>
                    <a:lstStyle/>
                    <a:p>
                      <a:pPr>
                        <a:lnSpc>
                          <a:spcPct val="107000"/>
                        </a:lnSpc>
                        <a:spcAft>
                          <a:spcPts val="800"/>
                        </a:spcAft>
                      </a:pPr>
                      <a:r>
                        <a:rPr lang="en-GB" sz="1200" b="0" i="0" dirty="0">
                          <a:solidFill>
                            <a:srgbClr val="575757"/>
                          </a:solidFill>
                          <a:effectLst/>
                          <a:latin typeface="Arial" panose="020B0604020202020204" pitchFamily="34" charset="0"/>
                          <a:ea typeface="Calibri" panose="020F0502020204030204" pitchFamily="34" charset="0"/>
                          <a:cs typeface="Arial" panose="020B0604020202020204" pitchFamily="34" charset="0"/>
                        </a:rPr>
                        <a:t>Some courses offer work placements to gain experience</a:t>
                      </a:r>
                    </a:p>
                  </a:txBody>
                  <a:tcPr marL="68580" marR="68580" marT="0" marB="0" anchor="ctr"/>
                </a:tc>
                <a:extLst>
                  <a:ext uri="{0D108BD9-81ED-4DB2-BD59-A6C34878D82A}">
                    <a16:rowId xmlns:a16="http://schemas.microsoft.com/office/drawing/2014/main" val="1352251103"/>
                  </a:ext>
                </a:extLst>
              </a:tr>
            </a:tbl>
          </a:graphicData>
        </a:graphic>
      </p:graphicFrame>
    </p:spTree>
    <p:extLst>
      <p:ext uri="{BB962C8B-B14F-4D97-AF65-F5344CB8AC3E}">
        <p14:creationId xmlns:p14="http://schemas.microsoft.com/office/powerpoint/2010/main" val="5670548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0" y="1587600"/>
            <a:ext cx="9586800" cy="1157492"/>
          </a:xfrm>
        </p:spPr>
        <p:txBody>
          <a:bodyPr numCol="1" spcCol="360000">
            <a:noAutofit/>
          </a:bodyPr>
          <a:lstStyle/>
          <a:p>
            <a:pPr algn="l">
              <a:lnSpc>
                <a:spcPct val="100000"/>
              </a:lnSpc>
            </a:pPr>
            <a:r>
              <a:rPr lang="en-GB" sz="2800" b="1" dirty="0">
                <a:solidFill>
                  <a:srgbClr val="DF591C"/>
                </a:solidFill>
                <a:latin typeface="Arial" panose="020B0604020202020204" pitchFamily="34" charset="0"/>
                <a:cs typeface="Arial" panose="020B0604020202020204" pitchFamily="34" charset="0"/>
              </a:rPr>
              <a:t>7. True or False? If you accept an offer to study for a degree but don’t get the grades you need, the only option is to do resits and reapply the following year.</a:t>
            </a:r>
            <a:endParaRPr lang="en-US" sz="2800" b="1" dirty="0">
              <a:solidFill>
                <a:srgbClr val="DF591C"/>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Section 1: So what are the options?</a:t>
            </a:r>
          </a:p>
        </p:txBody>
      </p:sp>
      <p:sp>
        <p:nvSpPr>
          <p:cNvPr id="12" name="TextBox 11">
            <a:extLst>
              <a:ext uri="{FF2B5EF4-FFF2-40B4-BE49-F238E27FC236}">
                <a16:creationId xmlns:a16="http://schemas.microsoft.com/office/drawing/2014/main" id="{5BC78F08-9667-2241-812A-ED8EC6ED0A9F}"/>
              </a:ext>
            </a:extLst>
          </p:cNvPr>
          <p:cNvSpPr txBox="1"/>
          <p:nvPr/>
        </p:nvSpPr>
        <p:spPr>
          <a:xfrm>
            <a:off x="1386000" y="2914360"/>
            <a:ext cx="10346457" cy="3082895"/>
          </a:xfrm>
          <a:prstGeom prst="rect">
            <a:avLst/>
          </a:prstGeom>
          <a:noFill/>
        </p:spPr>
        <p:txBody>
          <a:bodyPr wrap="square" rtlCol="0">
            <a:spAutoFit/>
          </a:bodyPr>
          <a:lstStyle/>
          <a:p>
            <a:pPr marL="457200" marR="0" lvl="0" indent="-457200" algn="l" defTabSz="914400" rtl="0" eaLnBrk="1" fontAlgn="auto" latinLnBrk="0" hangingPunct="1">
              <a:lnSpc>
                <a:spcPct val="100000"/>
              </a:lnSpc>
              <a:spcBef>
                <a:spcPts val="0"/>
              </a:spcBef>
              <a:spcAft>
                <a:spcPts val="1000"/>
              </a:spcAft>
              <a:buClrTx/>
              <a:buSzTx/>
              <a:buFont typeface="+mj-lt"/>
              <a:buAutoNum type="alphaLcParenR" startAt="2"/>
              <a:tabLst/>
              <a:defRPr/>
            </a:pPr>
            <a:r>
              <a:rPr kumimoji="0" lang="en-GB" sz="2400" b="0" i="0" u="none" strike="noStrike" kern="1200" cap="none" spc="0" normalizeH="0" baseline="0" noProof="0" dirty="0">
                <a:ln>
                  <a:noFill/>
                </a:ln>
                <a:solidFill>
                  <a:srgbClr val="575757"/>
                </a:solidFill>
                <a:effectLst/>
                <a:uLnTx/>
                <a:uFillTx/>
                <a:latin typeface="Arial" panose="020B0604020202020204" pitchFamily="34" charset="0"/>
                <a:ea typeface="+mn-ea"/>
                <a:cs typeface="Arial" panose="020B0604020202020204" pitchFamily="34" charset="0"/>
              </a:rPr>
              <a:t>False.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575757"/>
                </a:solidFill>
                <a:effectLst/>
                <a:uLnTx/>
                <a:uFillTx/>
                <a:latin typeface="Arial" panose="020B0604020202020204" pitchFamily="34" charset="0"/>
                <a:ea typeface="+mn-ea"/>
                <a:cs typeface="Arial" panose="020B0604020202020204" pitchFamily="34" charset="0"/>
              </a:rPr>
              <a:t>There are lots of different options to consider if you don’t achieve the grades you need first time:</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en-GB" sz="1600" b="0" i="0" u="none" strike="noStrike" kern="1200" cap="none" spc="0" normalizeH="0" baseline="0" noProof="0" dirty="0">
                <a:ln>
                  <a:noFill/>
                </a:ln>
                <a:solidFill>
                  <a:srgbClr val="575757"/>
                </a:solidFill>
                <a:effectLst/>
                <a:uLnTx/>
                <a:uFillTx/>
                <a:latin typeface="Arial" panose="020B0604020202020204" pitchFamily="34" charset="0"/>
                <a:ea typeface="+mn-ea"/>
                <a:cs typeface="Arial" panose="020B0604020202020204" pitchFamily="34" charset="0"/>
              </a:rPr>
              <a:t>Alternative courses/universities/colleges through Clearing (though you can approach many colleges directly) </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en-GB" sz="1600" b="0" i="0" u="none" strike="noStrike" kern="1200" cap="none" spc="0" normalizeH="0" baseline="0" noProof="0" dirty="0">
                <a:ln>
                  <a:noFill/>
                </a:ln>
                <a:solidFill>
                  <a:srgbClr val="575757"/>
                </a:solidFill>
                <a:effectLst/>
                <a:uLnTx/>
                <a:uFillTx/>
                <a:latin typeface="Arial" panose="020B0604020202020204" pitchFamily="34" charset="0"/>
                <a:ea typeface="+mn-ea"/>
                <a:cs typeface="Arial" panose="020B0604020202020204" pitchFamily="34" charset="0"/>
              </a:rPr>
              <a:t>Re-taking your qualifications</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en-GB" sz="1600" b="0" i="0" u="none" strike="noStrike" kern="1200" cap="none" spc="0" normalizeH="0" baseline="0" noProof="0" dirty="0">
                <a:ln>
                  <a:noFill/>
                </a:ln>
                <a:solidFill>
                  <a:srgbClr val="575757"/>
                </a:solidFill>
                <a:effectLst/>
                <a:uLnTx/>
                <a:uFillTx/>
                <a:latin typeface="Arial" panose="020B0604020202020204" pitchFamily="34" charset="0"/>
                <a:ea typeface="+mn-ea"/>
                <a:cs typeface="Arial" panose="020B0604020202020204" pitchFamily="34" charset="0"/>
              </a:rPr>
              <a:t>Doing a foundation year (which some universities provide as alternative access onto degree courses, though you will need to pay tuition fees for this year)</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en-GB" sz="1600" b="0" i="0" u="none" strike="noStrike" kern="1200" cap="none" spc="0" normalizeH="0" baseline="0" noProof="0" dirty="0">
                <a:ln>
                  <a:noFill/>
                </a:ln>
                <a:solidFill>
                  <a:srgbClr val="575757"/>
                </a:solidFill>
                <a:effectLst/>
                <a:uLnTx/>
                <a:uFillTx/>
                <a:latin typeface="Arial" panose="020B0604020202020204" pitchFamily="34" charset="0"/>
                <a:ea typeface="+mn-ea"/>
                <a:cs typeface="Arial" panose="020B0604020202020204" pitchFamily="34" charset="0"/>
              </a:rPr>
              <a:t>Getting a job and then re-applying for a part-time or full-time course once you’ve got some work experience under your belt (and potentially undertaking an Access to HE course)</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en-GB" sz="1600" b="0" i="0" u="none" strike="noStrike" kern="1200" cap="none" spc="0" normalizeH="0" baseline="0" noProof="0" dirty="0">
                <a:ln>
                  <a:noFill/>
                </a:ln>
                <a:solidFill>
                  <a:srgbClr val="575757"/>
                </a:solidFill>
                <a:effectLst/>
                <a:uLnTx/>
                <a:uFillTx/>
                <a:latin typeface="Arial" panose="020B0604020202020204" pitchFamily="34" charset="0"/>
                <a:ea typeface="+mn-ea"/>
                <a:cs typeface="Arial" panose="020B0604020202020204" pitchFamily="34" charset="0"/>
              </a:rPr>
              <a:t>Researching and applying for apprenticeships which may have different entry requirements.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600" b="0" i="0" u="sng" strike="noStrike" kern="1200" cap="none" spc="0" normalizeH="0" baseline="0" noProof="0" dirty="0">
              <a:ln>
                <a:noFill/>
              </a:ln>
              <a:solidFill>
                <a:srgbClr val="575757"/>
              </a:solidFill>
              <a:effectLst/>
              <a:uLnTx/>
              <a:uFillTx/>
              <a:latin typeface="Arial" panose="020B0604020202020204" pitchFamily="34" charset="0"/>
              <a:ea typeface="+mn-ea"/>
              <a:cs typeface="Arial" panose="020B0604020202020204" pitchFamily="34" charset="0"/>
              <a:hlinkClick r:id="" action="ppaction://noaction">
                <a:extLst>
                  <a:ext uri="{A12FA001-AC4F-418D-AE19-62706E023703}">
                    <ahyp:hlinkClr xmlns:ahyp="http://schemas.microsoft.com/office/drawing/2018/hyperlinkcolor" val="tx"/>
                  </a:ext>
                </a:extLst>
              </a:hlinkClick>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sng" strike="noStrike" kern="1200" cap="none" spc="0" normalizeH="0" baseline="0" noProof="0" dirty="0">
                <a:ln>
                  <a:noFill/>
                </a:ln>
                <a:solidFill>
                  <a:srgbClr val="575757"/>
                </a:solidFill>
                <a:effectLst/>
                <a:uLnTx/>
                <a:uFillTx/>
                <a:latin typeface="Arial" panose="020B0604020202020204" pitchFamily="34" charset="0"/>
                <a:ea typeface="+mn-ea"/>
                <a:cs typeface="Arial" panose="020B0604020202020204" pitchFamily="34" charset="0"/>
                <a:hlinkClick r:id="" action="ppaction://noaction">
                  <a:extLst>
                    <a:ext uri="{A12FA001-AC4F-418D-AE19-62706E023703}">
                      <ahyp:hlinkClr xmlns:ahyp="http://schemas.microsoft.com/office/drawing/2018/hyperlinkcolor" val="tx"/>
                    </a:ext>
                  </a:extLst>
                </a:hlinkClick>
              </a:rPr>
              <a:t>https://www.ucas.com/undergraduate/results-confirmation-and-clearing/results/after-you-get-your-exam-results</a:t>
            </a:r>
            <a:endParaRPr kumimoji="0" lang="en-GB" sz="1600" b="0" i="0" u="none" strike="noStrike" kern="1200" cap="none" spc="0" normalizeH="0" baseline="0" noProof="0" dirty="0">
              <a:ln>
                <a:noFill/>
              </a:ln>
              <a:solidFill>
                <a:srgbClr val="575757"/>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921051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D5FD28F-DE7B-AE4A-B8E5-F5B4C64D9E51}"/>
              </a:ext>
            </a:extLst>
          </p:cNvPr>
          <p:cNvSpPr/>
          <p:nvPr/>
        </p:nvSpPr>
        <p:spPr>
          <a:xfrm>
            <a:off x="-207263" y="0"/>
            <a:ext cx="12192000" cy="6857996"/>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1" name="Title 1">
            <a:extLst>
              <a:ext uri="{FF2B5EF4-FFF2-40B4-BE49-F238E27FC236}">
                <a16:creationId xmlns:a16="http://schemas.microsoft.com/office/drawing/2014/main" id="{19977688-41E6-1B45-87B2-5DE4B25D05A3}"/>
              </a:ext>
            </a:extLst>
          </p:cNvPr>
          <p:cNvSpPr txBox="1">
            <a:spLocks/>
          </p:cNvSpPr>
          <p:nvPr/>
        </p:nvSpPr>
        <p:spPr>
          <a:xfrm>
            <a:off x="394846" y="1404000"/>
            <a:ext cx="6279590" cy="2128909"/>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ts val="5880"/>
              </a:lnSpc>
            </a:pPr>
            <a:r>
              <a:rPr lang="en-US" sz="4900" b="1" dirty="0">
                <a:solidFill>
                  <a:schemeClr val="bg1"/>
                </a:solidFill>
                <a:latin typeface="Arial" panose="020B0604020202020204" pitchFamily="34" charset="0"/>
                <a:cs typeface="Arial" panose="020B0604020202020204" pitchFamily="34" charset="0"/>
              </a:rPr>
              <a:t>QUESTIONS…</a:t>
            </a:r>
            <a:endParaRPr lang="en-US" sz="4900" b="1" dirty="0">
              <a:solidFill>
                <a:srgbClr val="DF591C"/>
              </a:solidFill>
              <a:latin typeface="Arial" panose="020B0604020202020204" pitchFamily="34" charset="0"/>
              <a:cs typeface="Arial" panose="020B0604020202020204" pitchFamily="34" charset="0"/>
            </a:endParaRPr>
          </a:p>
        </p:txBody>
      </p:sp>
      <p:pic>
        <p:nvPicPr>
          <p:cNvPr id="2" name="Picture 1">
            <a:extLst>
              <a:ext uri="{FF2B5EF4-FFF2-40B4-BE49-F238E27FC236}">
                <a16:creationId xmlns:a16="http://schemas.microsoft.com/office/drawing/2014/main" id="{E93AB4A3-D4FC-47AC-A690-91674D7B070E}"/>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6881698" y="0"/>
            <a:ext cx="5310301" cy="6858000"/>
          </a:xfrm>
          <a:prstGeom prst="rect">
            <a:avLst/>
          </a:prstGeom>
        </p:spPr>
      </p:pic>
    </p:spTree>
    <p:extLst>
      <p:ext uri="{BB962C8B-B14F-4D97-AF65-F5344CB8AC3E}">
        <p14:creationId xmlns:p14="http://schemas.microsoft.com/office/powerpoint/2010/main" val="23124375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1: So what are the options?</a:t>
            </a:r>
          </a:p>
        </p:txBody>
      </p:sp>
      <p:sp>
        <p:nvSpPr>
          <p:cNvPr id="11" name="TextBox 10">
            <a:extLst>
              <a:ext uri="{FF2B5EF4-FFF2-40B4-BE49-F238E27FC236}">
                <a16:creationId xmlns:a16="http://schemas.microsoft.com/office/drawing/2014/main" id="{63FFA645-7E5A-854C-89B7-AFC1155349B7}"/>
              </a:ext>
            </a:extLst>
          </p:cNvPr>
          <p:cNvSpPr txBox="1"/>
          <p:nvPr/>
        </p:nvSpPr>
        <p:spPr>
          <a:xfrm>
            <a:off x="1386000" y="2539608"/>
            <a:ext cx="9896290" cy="3631763"/>
          </a:xfrm>
          <a:prstGeom prst="rect">
            <a:avLst/>
          </a:prstGeom>
          <a:noFill/>
        </p:spPr>
        <p:txBody>
          <a:bodyPr wrap="square" rtlCol="0">
            <a:spAutoFit/>
          </a:bodyPr>
          <a:lstStyle/>
          <a:p>
            <a:pPr marL="457200" indent="-457200">
              <a:buFont typeface="+mj-lt"/>
              <a:buAutoNum type="alphaLcParenR"/>
            </a:pPr>
            <a:r>
              <a:rPr lang="en-GB" sz="2300" dirty="0">
                <a:solidFill>
                  <a:srgbClr val="575757"/>
                </a:solidFill>
                <a:latin typeface="Arial" panose="020B0604020202020204" pitchFamily="34" charset="0"/>
                <a:cs typeface="Arial" panose="020B0604020202020204" pitchFamily="34" charset="0"/>
              </a:rPr>
              <a:t>Higher technical qualifications enable you to develop the practical skills and knowledge needed for high-skilled jobs in a range of occupations in business, engineering, education, health and more. They are offered by colleges/universities at Levels 4 and 5 and include HNCs and HNDs. Employers are strongly involved in these courses, and the qualification can often be used to step up to a degree (at Level 6) later. Institutes of Technology – partnerships between colleges, universities, and employers – have been established by the government to offer top quality higher technical education in science, technology, engineering and maths fields.</a:t>
            </a:r>
          </a:p>
        </p:txBody>
      </p:sp>
      <p:sp>
        <p:nvSpPr>
          <p:cNvPr id="12" name="Subtitle 2">
            <a:extLst>
              <a:ext uri="{FF2B5EF4-FFF2-40B4-BE49-F238E27FC236}">
                <a16:creationId xmlns:a16="http://schemas.microsoft.com/office/drawing/2014/main" id="{30AECCB0-0212-1543-887F-605FB582CE2B}"/>
              </a:ext>
            </a:extLst>
          </p:cNvPr>
          <p:cNvSpPr>
            <a:spLocks noGrp="1"/>
          </p:cNvSpPr>
          <p:nvPr>
            <p:ph type="subTitle" idx="1"/>
          </p:nvPr>
        </p:nvSpPr>
        <p:spPr>
          <a:xfrm>
            <a:off x="1386000" y="1587600"/>
            <a:ext cx="8708259" cy="1157492"/>
          </a:xfrm>
        </p:spPr>
        <p:txBody>
          <a:bodyPr numCol="1" spcCol="360000">
            <a:noAutofit/>
          </a:bodyPr>
          <a:lstStyle/>
          <a:p>
            <a:pPr algn="l"/>
            <a:r>
              <a:rPr lang="en-GB" sz="2800" b="1" dirty="0">
                <a:solidFill>
                  <a:srgbClr val="DF591C"/>
                </a:solidFill>
                <a:latin typeface="Arial" panose="020B0604020202020204" pitchFamily="34" charset="0"/>
                <a:cs typeface="Arial" panose="020B0604020202020204" pitchFamily="34" charset="0"/>
              </a:rPr>
              <a:t>8. What is a higher technical qualification and when can you take one?</a:t>
            </a:r>
            <a:br>
              <a:rPr lang="en-GB" sz="2800" b="1" dirty="0">
                <a:solidFill>
                  <a:srgbClr val="DF591C"/>
                </a:solidFill>
                <a:latin typeface="Arial" panose="020B0604020202020204" pitchFamily="34" charset="0"/>
                <a:cs typeface="Arial" panose="020B0604020202020204" pitchFamily="34" charset="0"/>
              </a:rPr>
            </a:br>
            <a:endParaRPr lang="en-US" sz="2800" b="1" dirty="0">
              <a:solidFill>
                <a:srgbClr val="DF591C"/>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604476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0" y="1587600"/>
            <a:ext cx="9840018" cy="1157492"/>
          </a:xfrm>
        </p:spPr>
        <p:txBody>
          <a:bodyPr numCol="1" spcCol="360000">
            <a:noAutofit/>
          </a:bodyPr>
          <a:lstStyle/>
          <a:p>
            <a:pPr algn="l">
              <a:lnSpc>
                <a:spcPct val="100000"/>
              </a:lnSpc>
            </a:pPr>
            <a:r>
              <a:rPr lang="en-GB" sz="2800" b="1" dirty="0">
                <a:solidFill>
                  <a:srgbClr val="DF591C"/>
                </a:solidFill>
                <a:latin typeface="Arial" panose="020B0604020202020204" pitchFamily="34" charset="0"/>
                <a:cs typeface="Arial" panose="020B0604020202020204" pitchFamily="34" charset="0"/>
              </a:rPr>
              <a:t>9. True or false? Higher technical qualifications can improve your chances of a bigger salary later in life than if you do not go on to higher education.</a:t>
            </a:r>
            <a:br>
              <a:rPr lang="en-GB" sz="2800" b="1" dirty="0">
                <a:solidFill>
                  <a:srgbClr val="DF591C"/>
                </a:solidFill>
                <a:latin typeface="Arial" panose="020B0604020202020204" pitchFamily="34" charset="0"/>
                <a:cs typeface="Arial" panose="020B0604020202020204" pitchFamily="34" charset="0"/>
              </a:rPr>
            </a:br>
            <a:endParaRPr lang="en-US" sz="2800" b="1" dirty="0">
              <a:solidFill>
                <a:srgbClr val="DF591C"/>
              </a:solidFill>
              <a:latin typeface="Arial" panose="020B0604020202020204" pitchFamily="34" charset="0"/>
              <a:cs typeface="Arial" panose="020B0604020202020204" pitchFamily="34" charset="0"/>
            </a:endParaRPr>
          </a:p>
          <a:p>
            <a:pPr algn="l">
              <a:lnSpc>
                <a:spcPct val="100000"/>
              </a:lnSpc>
            </a:pPr>
            <a:br>
              <a:rPr lang="en-GB" sz="2800" b="1" dirty="0">
                <a:solidFill>
                  <a:srgbClr val="DF591C"/>
                </a:solidFill>
                <a:latin typeface="Arial" panose="020B0604020202020204" pitchFamily="34" charset="0"/>
                <a:cs typeface="Arial" panose="020B0604020202020204" pitchFamily="34" charset="0"/>
              </a:rPr>
            </a:br>
            <a:endParaRPr lang="en-US" sz="2800" b="1" dirty="0">
              <a:solidFill>
                <a:srgbClr val="DF591C"/>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1: So what are the options?</a:t>
            </a:r>
          </a:p>
        </p:txBody>
      </p:sp>
      <p:sp>
        <p:nvSpPr>
          <p:cNvPr id="11" name="TextBox 10">
            <a:extLst>
              <a:ext uri="{FF2B5EF4-FFF2-40B4-BE49-F238E27FC236}">
                <a16:creationId xmlns:a16="http://schemas.microsoft.com/office/drawing/2014/main" id="{63FFA645-7E5A-854C-89B7-AFC1155349B7}"/>
              </a:ext>
            </a:extLst>
          </p:cNvPr>
          <p:cNvSpPr txBox="1"/>
          <p:nvPr/>
        </p:nvSpPr>
        <p:spPr>
          <a:xfrm>
            <a:off x="1385999" y="2894627"/>
            <a:ext cx="9840019" cy="2436564"/>
          </a:xfrm>
          <a:prstGeom prst="rect">
            <a:avLst/>
          </a:prstGeom>
          <a:noFill/>
        </p:spPr>
        <p:txBody>
          <a:bodyPr wrap="square" rtlCol="0">
            <a:spAutoFit/>
          </a:bodyPr>
          <a:lstStyle/>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True.</a:t>
            </a:r>
          </a:p>
          <a:p>
            <a:r>
              <a:rPr lang="en-GB" sz="2400" dirty="0">
                <a:solidFill>
                  <a:srgbClr val="575757"/>
                </a:solidFill>
                <a:latin typeface="Arial" panose="020B0604020202020204" pitchFamily="34" charset="0"/>
                <a:cs typeface="Arial" panose="020B0604020202020204" pitchFamily="34" charset="0"/>
              </a:rPr>
              <a:t>Just like degrees, higher technical qualifications increase your chances of earning more in your chosen career – research shows there is a link between these courses and higher earnings. Though there are exceptions and a lot of variation, it’s generally true that obtaining higher levels of qualifications improves the chances of a bigger salary later.</a:t>
            </a:r>
          </a:p>
        </p:txBody>
      </p:sp>
    </p:spTree>
    <p:extLst>
      <p:ext uri="{BB962C8B-B14F-4D97-AF65-F5344CB8AC3E}">
        <p14:creationId xmlns:p14="http://schemas.microsoft.com/office/powerpoint/2010/main" val="14632254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1: So what are the options?</a:t>
            </a:r>
          </a:p>
        </p:txBody>
      </p:sp>
      <p:sp>
        <p:nvSpPr>
          <p:cNvPr id="12" name="Subtitle 2">
            <a:extLst>
              <a:ext uri="{FF2B5EF4-FFF2-40B4-BE49-F238E27FC236}">
                <a16:creationId xmlns:a16="http://schemas.microsoft.com/office/drawing/2014/main" id="{AE83FCB2-8097-BF4D-A1D2-7E6C47EDF1D7}"/>
              </a:ext>
            </a:extLst>
          </p:cNvPr>
          <p:cNvSpPr>
            <a:spLocks noGrp="1"/>
          </p:cNvSpPr>
          <p:nvPr>
            <p:ph type="subTitle" idx="1"/>
          </p:nvPr>
        </p:nvSpPr>
        <p:spPr>
          <a:xfrm>
            <a:off x="1385999" y="1587599"/>
            <a:ext cx="10052965" cy="1711389"/>
          </a:xfrm>
        </p:spPr>
        <p:txBody>
          <a:bodyPr numCol="1" spcCol="360000">
            <a:noAutofit/>
          </a:bodyPr>
          <a:lstStyle/>
          <a:p>
            <a:pPr lvl="0" algn="l">
              <a:lnSpc>
                <a:spcPct val="115000"/>
              </a:lnSpc>
            </a:pPr>
            <a:r>
              <a:rPr lang="en-GB" sz="2800" b="1" dirty="0">
                <a:solidFill>
                  <a:srgbClr val="DF591C"/>
                </a:solidFill>
                <a:latin typeface="Arial" panose="020B0604020202020204" pitchFamily="34" charset="0"/>
                <a:cs typeface="Arial" panose="020B0604020202020204" pitchFamily="34" charset="0"/>
              </a:rPr>
              <a:t>10. Discussion task: </a:t>
            </a:r>
            <a:br>
              <a:rPr lang="en-GB" sz="2800" b="1" dirty="0">
                <a:solidFill>
                  <a:srgbClr val="DF591C"/>
                </a:solidFill>
                <a:latin typeface="Arial" panose="020B0604020202020204" pitchFamily="34" charset="0"/>
                <a:cs typeface="Arial" panose="020B0604020202020204" pitchFamily="34" charset="0"/>
              </a:rPr>
            </a:br>
            <a:endParaRPr lang="en-US" sz="2800" b="1" dirty="0">
              <a:solidFill>
                <a:srgbClr val="DF591C"/>
              </a:solidFill>
              <a:latin typeface="Arial" panose="020B0604020202020204" pitchFamily="34" charset="0"/>
              <a:cs typeface="Arial" panose="020B0604020202020204" pitchFamily="34" charset="0"/>
            </a:endParaRPr>
          </a:p>
        </p:txBody>
      </p:sp>
      <p:sp>
        <p:nvSpPr>
          <p:cNvPr id="14" name="TextBox 13">
            <a:extLst>
              <a:ext uri="{FF2B5EF4-FFF2-40B4-BE49-F238E27FC236}">
                <a16:creationId xmlns:a16="http://schemas.microsoft.com/office/drawing/2014/main" id="{2355BA3E-B380-9347-AE55-32E75DD09A07}"/>
              </a:ext>
            </a:extLst>
          </p:cNvPr>
          <p:cNvSpPr txBox="1"/>
          <p:nvPr/>
        </p:nvSpPr>
        <p:spPr>
          <a:xfrm>
            <a:off x="1386000" y="2416722"/>
            <a:ext cx="9052228" cy="3354765"/>
          </a:xfrm>
          <a:prstGeom prst="rect">
            <a:avLst/>
          </a:prstGeom>
          <a:noFill/>
        </p:spPr>
        <p:txBody>
          <a:bodyPr wrap="square" rtlCol="0">
            <a:spAutoFit/>
          </a:bodyPr>
          <a:lstStyle/>
          <a:p>
            <a:pPr>
              <a:spcAft>
                <a:spcPts val="600"/>
              </a:spcAft>
            </a:pPr>
            <a:r>
              <a:rPr lang="en-GB" sz="2400" dirty="0">
                <a:solidFill>
                  <a:srgbClr val="575757"/>
                </a:solidFill>
                <a:latin typeface="Arial" panose="020B0604020202020204" pitchFamily="34" charset="0"/>
                <a:cs typeface="Arial" panose="020B0604020202020204" pitchFamily="34" charset="0"/>
              </a:rPr>
              <a:t>Your post school or college applications can be strengthened by:</a:t>
            </a:r>
          </a:p>
          <a:p>
            <a:pPr marL="457200" indent="-457200">
              <a:spcAft>
                <a:spcPts val="600"/>
              </a:spcAft>
              <a:buFont typeface="Arial" panose="020B0604020202020204" pitchFamily="34" charset="0"/>
              <a:buChar char="•"/>
            </a:pPr>
            <a:r>
              <a:rPr lang="en-GB" sz="2400" dirty="0">
                <a:solidFill>
                  <a:srgbClr val="575757"/>
                </a:solidFill>
                <a:latin typeface="Arial" panose="020B0604020202020204" pitchFamily="34" charset="0"/>
                <a:cs typeface="Arial" panose="020B0604020202020204" pitchFamily="34" charset="0"/>
              </a:rPr>
              <a:t>Experience of the workplace – such as work experience placements, shadowing, visits or masterclasses, online or face to face</a:t>
            </a:r>
          </a:p>
          <a:p>
            <a:pPr marL="457200" indent="-457200">
              <a:spcAft>
                <a:spcPts val="600"/>
              </a:spcAft>
              <a:buFont typeface="Arial" panose="020B0604020202020204" pitchFamily="34" charset="0"/>
              <a:buChar char="•"/>
            </a:pPr>
            <a:r>
              <a:rPr lang="en-GB" sz="2400" dirty="0">
                <a:solidFill>
                  <a:srgbClr val="575757"/>
                </a:solidFill>
                <a:latin typeface="Arial" panose="020B0604020202020204" pitchFamily="34" charset="0"/>
                <a:cs typeface="Arial" panose="020B0604020202020204" pitchFamily="34" charset="0"/>
              </a:rPr>
              <a:t>Online courses that show your interest</a:t>
            </a:r>
          </a:p>
          <a:p>
            <a:pPr marL="457200" indent="-457200">
              <a:spcAft>
                <a:spcPts val="600"/>
              </a:spcAft>
              <a:buFont typeface="Arial" panose="020B0604020202020204" pitchFamily="34" charset="0"/>
              <a:buChar char="•"/>
            </a:pPr>
            <a:r>
              <a:rPr lang="en-GB" sz="2400" dirty="0">
                <a:solidFill>
                  <a:srgbClr val="575757"/>
                </a:solidFill>
                <a:latin typeface="Arial" panose="020B0604020202020204" pitchFamily="34" charset="0"/>
                <a:cs typeface="Arial" panose="020B0604020202020204" pitchFamily="34" charset="0"/>
              </a:rPr>
              <a:t>Voluntary and community work</a:t>
            </a:r>
          </a:p>
          <a:p>
            <a:pPr marL="457200" indent="-457200">
              <a:spcAft>
                <a:spcPts val="600"/>
              </a:spcAft>
              <a:buFont typeface="Arial" panose="020B0604020202020204" pitchFamily="34" charset="0"/>
              <a:buChar char="•"/>
            </a:pPr>
            <a:r>
              <a:rPr lang="en-GB" sz="2400" dirty="0">
                <a:solidFill>
                  <a:srgbClr val="575757"/>
                </a:solidFill>
                <a:latin typeface="Arial" panose="020B0604020202020204" pitchFamily="34" charset="0"/>
                <a:cs typeface="Arial" panose="020B0604020202020204" pitchFamily="34" charset="0"/>
              </a:rPr>
              <a:t>Anything you may have done that’s relevant to the job as part of your careers programme or in part-time/weekend work.</a:t>
            </a:r>
          </a:p>
        </p:txBody>
      </p:sp>
    </p:spTree>
    <p:extLst>
      <p:ext uri="{BB962C8B-B14F-4D97-AF65-F5344CB8AC3E}">
        <p14:creationId xmlns:p14="http://schemas.microsoft.com/office/powerpoint/2010/main" val="11723055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0" y="2263794"/>
            <a:ext cx="10207285" cy="631718"/>
          </a:xfrm>
        </p:spPr>
        <p:txBody>
          <a:bodyPr numCol="1" spcCol="360000">
            <a:noAutofit/>
          </a:bodyPr>
          <a:lstStyle/>
          <a:p>
            <a:pPr algn="l">
              <a:lnSpc>
                <a:spcPct val="100000"/>
              </a:lnSpc>
              <a:spcAft>
                <a:spcPts val="1000"/>
              </a:spcAft>
            </a:pPr>
            <a:r>
              <a:rPr lang="en-GB" sz="2800" b="1" dirty="0">
                <a:solidFill>
                  <a:srgbClr val="DF591C"/>
                </a:solidFill>
                <a:latin typeface="Arial" panose="020B0604020202020204" pitchFamily="34" charset="0"/>
                <a:cs typeface="Arial" panose="020B0604020202020204" pitchFamily="34" charset="0"/>
              </a:rPr>
              <a:t>11. True or false? </a:t>
            </a:r>
            <a:r>
              <a:rPr lang="en-GB" sz="2800" b="1" dirty="0">
                <a:solidFill>
                  <a:srgbClr val="DF591C"/>
                </a:solidFill>
                <a:highlight>
                  <a:srgbClr val="FFFF00"/>
                </a:highlight>
                <a:latin typeface="Arial" panose="020B0604020202020204" pitchFamily="34" charset="0"/>
                <a:cs typeface="Arial" panose="020B0604020202020204" pitchFamily="34" charset="0"/>
              </a:rPr>
              <a:t>[insert employer plus a description of their business, e.g. ‘a catering company’] </a:t>
            </a:r>
            <a:r>
              <a:rPr lang="en-GB" sz="2800" b="1" dirty="0">
                <a:solidFill>
                  <a:srgbClr val="DF591C"/>
                </a:solidFill>
                <a:latin typeface="Arial" panose="020B0604020202020204" pitchFamily="34" charset="0"/>
                <a:cs typeface="Arial" panose="020B0604020202020204" pitchFamily="34" charset="0"/>
              </a:rPr>
              <a:t>offers advanced apprenticeships in our area.</a:t>
            </a:r>
            <a:endParaRPr lang="en-US" sz="2800" b="1" dirty="0">
              <a:solidFill>
                <a:srgbClr val="DF591C"/>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2: </a:t>
            </a:r>
            <a:r>
              <a:rPr lang="en-GB" b="1" dirty="0">
                <a:solidFill>
                  <a:schemeClr val="bg1"/>
                </a:solidFill>
                <a:latin typeface="Arial" panose="020B0604020202020204" pitchFamily="34" charset="0"/>
                <a:cs typeface="Arial" panose="020B0604020202020204" pitchFamily="34" charset="0"/>
              </a:rPr>
              <a:t>How well do you know our area? </a:t>
            </a:r>
            <a:endParaRPr lang="en-US" b="1" dirty="0">
              <a:solidFill>
                <a:schemeClr val="bg1"/>
              </a:solidFill>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DABBCFF6-9BDB-D949-B8D7-EE54A28ADE2A}"/>
              </a:ext>
            </a:extLst>
          </p:cNvPr>
          <p:cNvSpPr txBox="1"/>
          <p:nvPr/>
        </p:nvSpPr>
        <p:spPr>
          <a:xfrm>
            <a:off x="1386000" y="1609000"/>
            <a:ext cx="9927459" cy="369332"/>
          </a:xfrm>
          <a:prstGeom prst="rect">
            <a:avLst/>
          </a:prstGeom>
          <a:noFill/>
        </p:spPr>
        <p:txBody>
          <a:bodyPr wrap="square" numCol="1" rtlCol="0">
            <a:spAutoFit/>
          </a:bodyPr>
          <a:lstStyle/>
          <a:p>
            <a:r>
              <a:rPr lang="en-GB" i="1" dirty="0">
                <a:solidFill>
                  <a:srgbClr val="DF591C"/>
                </a:solidFill>
                <a:latin typeface="Arial" panose="020B0604020202020204" pitchFamily="34" charset="0"/>
                <a:cs typeface="Arial" panose="020B0604020202020204" pitchFamily="34" charset="0"/>
              </a:rPr>
              <a:t>Questions that can be customised to the area/region/or institution.</a:t>
            </a:r>
          </a:p>
        </p:txBody>
      </p:sp>
      <p:sp>
        <p:nvSpPr>
          <p:cNvPr id="14" name="TextBox 13">
            <a:extLst>
              <a:ext uri="{FF2B5EF4-FFF2-40B4-BE49-F238E27FC236}">
                <a16:creationId xmlns:a16="http://schemas.microsoft.com/office/drawing/2014/main" id="{D18110BD-7BD2-0E4C-8C7B-38FEDEAF7067}"/>
              </a:ext>
            </a:extLst>
          </p:cNvPr>
          <p:cNvSpPr txBox="1"/>
          <p:nvPr/>
        </p:nvSpPr>
        <p:spPr>
          <a:xfrm>
            <a:off x="1385999" y="3669838"/>
            <a:ext cx="9502395" cy="1328569"/>
          </a:xfrm>
          <a:prstGeom prst="rect">
            <a:avLst/>
          </a:prstGeom>
          <a:noFill/>
        </p:spPr>
        <p:txBody>
          <a:bodyPr wrap="square" rtlCol="0">
            <a:spAutoFit/>
          </a:bodyPr>
          <a:lstStyle/>
          <a:p>
            <a:pPr marL="457200" lvl="0" indent="-457200">
              <a:spcAft>
                <a:spcPts val="1000"/>
              </a:spcAft>
              <a:buFont typeface="+mj-lt"/>
              <a:buAutoNum type="alphaLcParenR"/>
            </a:pPr>
            <a:r>
              <a:rPr lang="en-GB" sz="2400" dirty="0">
                <a:solidFill>
                  <a:srgbClr val="575757"/>
                </a:solidFill>
                <a:highlight>
                  <a:srgbClr val="FFFF00"/>
                </a:highlight>
                <a:latin typeface="Arial" panose="020B0604020202020204" pitchFamily="34" charset="0"/>
                <a:cs typeface="Arial" panose="020B0604020202020204" pitchFamily="34" charset="0"/>
              </a:rPr>
              <a:t>True.</a:t>
            </a:r>
          </a:p>
          <a:p>
            <a:r>
              <a:rPr lang="en-GB" sz="2400" dirty="0">
                <a:solidFill>
                  <a:srgbClr val="575757"/>
                </a:solidFill>
                <a:highlight>
                  <a:srgbClr val="FFFF00"/>
                </a:highlight>
                <a:latin typeface="Arial" panose="020B0604020202020204" pitchFamily="34" charset="0"/>
                <a:cs typeface="Arial" panose="020B0604020202020204" pitchFamily="34" charset="0"/>
              </a:rPr>
              <a:t>[find an employer on </a:t>
            </a:r>
            <a:r>
              <a:rPr lang="en-GB" sz="2400" dirty="0">
                <a:solidFill>
                  <a:srgbClr val="575757"/>
                </a:solidFill>
                <a:highlight>
                  <a:srgbClr val="FFFF00"/>
                </a:highlight>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https://www.gov.uk/apply-apprenticeship</a:t>
            </a:r>
            <a:r>
              <a:rPr lang="en-GB" sz="2400" dirty="0">
                <a:solidFill>
                  <a:srgbClr val="575757"/>
                </a:solidFill>
                <a:highlight>
                  <a:srgbClr val="FFFF00"/>
                </a:highlight>
                <a:latin typeface="Arial" panose="020B0604020202020204" pitchFamily="34" charset="0"/>
                <a:cs typeface="Arial" panose="020B0604020202020204" pitchFamily="34" charset="0"/>
              </a:rPr>
              <a:t> and add info about the programme they offer] </a:t>
            </a:r>
          </a:p>
        </p:txBody>
      </p:sp>
    </p:spTree>
    <p:extLst>
      <p:ext uri="{BB962C8B-B14F-4D97-AF65-F5344CB8AC3E}">
        <p14:creationId xmlns:p14="http://schemas.microsoft.com/office/powerpoint/2010/main" val="5862235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1" y="1587600"/>
            <a:ext cx="9282000" cy="631718"/>
          </a:xfrm>
        </p:spPr>
        <p:txBody>
          <a:bodyPr numCol="1" spcCol="360000">
            <a:noAutofit/>
          </a:bodyPr>
          <a:lstStyle/>
          <a:p>
            <a:pPr algn="l">
              <a:lnSpc>
                <a:spcPct val="100000"/>
              </a:lnSpc>
              <a:spcAft>
                <a:spcPts val="1000"/>
              </a:spcAft>
            </a:pPr>
            <a:r>
              <a:rPr lang="en-GB" sz="2800" b="1" dirty="0">
                <a:solidFill>
                  <a:srgbClr val="DF591C"/>
                </a:solidFill>
                <a:latin typeface="Arial" panose="020B0604020202020204" pitchFamily="34" charset="0"/>
                <a:cs typeface="Arial" panose="020B0604020202020204" pitchFamily="34" charset="0"/>
              </a:rPr>
              <a:t>12. How many students from our </a:t>
            </a:r>
            <a:r>
              <a:rPr lang="en-GB" sz="2800" b="1" dirty="0">
                <a:solidFill>
                  <a:srgbClr val="DF591C"/>
                </a:solidFill>
                <a:highlight>
                  <a:srgbClr val="FFFF00"/>
                </a:highlight>
                <a:latin typeface="Arial" panose="020B0604020202020204" pitchFamily="34" charset="0"/>
                <a:cs typeface="Arial" panose="020B0604020202020204" pitchFamily="34" charset="0"/>
              </a:rPr>
              <a:t>[school/college] </a:t>
            </a:r>
            <a:r>
              <a:rPr lang="en-GB" sz="2800" b="1" dirty="0">
                <a:solidFill>
                  <a:srgbClr val="DF591C"/>
                </a:solidFill>
                <a:latin typeface="Arial" panose="020B0604020202020204" pitchFamily="34" charset="0"/>
                <a:cs typeface="Arial" panose="020B0604020202020204" pitchFamily="34" charset="0"/>
              </a:rPr>
              <a:t>go to university?</a:t>
            </a:r>
            <a:endParaRPr lang="en-US" sz="2800" b="1" dirty="0">
              <a:solidFill>
                <a:srgbClr val="DF591C"/>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2: </a:t>
            </a:r>
            <a:r>
              <a:rPr lang="en-GB" b="1" dirty="0">
                <a:solidFill>
                  <a:schemeClr val="bg1"/>
                </a:solidFill>
                <a:latin typeface="Arial" panose="020B0604020202020204" pitchFamily="34" charset="0"/>
                <a:cs typeface="Arial" panose="020B0604020202020204" pitchFamily="34" charset="0"/>
              </a:rPr>
              <a:t>How well do you know our area? </a:t>
            </a:r>
            <a:endParaRPr lang="en-US" b="1" dirty="0">
              <a:solidFill>
                <a:schemeClr val="bg1"/>
              </a:solidFill>
              <a:latin typeface="Arial" panose="020B0604020202020204" pitchFamily="34" charset="0"/>
              <a:cs typeface="Arial" panose="020B0604020202020204" pitchFamily="34" charset="0"/>
            </a:endParaRPr>
          </a:p>
        </p:txBody>
      </p:sp>
      <p:sp>
        <p:nvSpPr>
          <p:cNvPr id="14" name="TextBox 13">
            <a:extLst>
              <a:ext uri="{FF2B5EF4-FFF2-40B4-BE49-F238E27FC236}">
                <a16:creationId xmlns:a16="http://schemas.microsoft.com/office/drawing/2014/main" id="{D18110BD-7BD2-0E4C-8C7B-38FEDEAF7067}"/>
              </a:ext>
            </a:extLst>
          </p:cNvPr>
          <p:cNvSpPr txBox="1"/>
          <p:nvPr/>
        </p:nvSpPr>
        <p:spPr>
          <a:xfrm>
            <a:off x="1386000" y="2949381"/>
            <a:ext cx="10196400" cy="2436564"/>
          </a:xfrm>
          <a:prstGeom prst="rect">
            <a:avLst/>
          </a:prstGeom>
          <a:noFill/>
        </p:spPr>
        <p:txBody>
          <a:bodyPr wrap="square" rtlCol="0">
            <a:spAutoFit/>
          </a:bodyPr>
          <a:lstStyle/>
          <a:p>
            <a:pPr marL="457200" lvl="0" indent="-457200">
              <a:spcAft>
                <a:spcPts val="1000"/>
              </a:spcAft>
              <a:buFont typeface="+mj-lt"/>
              <a:buAutoNum type="alphaLcParenR" startAt="2"/>
            </a:pPr>
            <a:r>
              <a:rPr lang="en-GB" sz="2400" dirty="0" err="1">
                <a:solidFill>
                  <a:srgbClr val="575757"/>
                </a:solidFill>
                <a:highlight>
                  <a:srgbClr val="FFFF00"/>
                </a:highlight>
                <a:latin typeface="Arial" panose="020B0604020202020204" pitchFamily="34" charset="0"/>
                <a:cs typeface="Arial" panose="020B0604020202020204" pitchFamily="34" charset="0"/>
              </a:rPr>
              <a:t>Xx</a:t>
            </a:r>
            <a:r>
              <a:rPr lang="en-GB" sz="2400" dirty="0">
                <a:solidFill>
                  <a:srgbClr val="575757"/>
                </a:solidFill>
                <a:latin typeface="Arial" panose="020B0604020202020204" pitchFamily="34" charset="0"/>
                <a:cs typeface="Arial" panose="020B0604020202020204" pitchFamily="34" charset="0"/>
              </a:rPr>
              <a:t>%</a:t>
            </a:r>
          </a:p>
          <a:p>
            <a:r>
              <a:rPr lang="en-GB" sz="2400" dirty="0">
                <a:solidFill>
                  <a:srgbClr val="575757"/>
                </a:solidFill>
                <a:highlight>
                  <a:srgbClr val="FFFF00"/>
                </a:highlight>
                <a:latin typeface="Arial" panose="020B0604020202020204" pitchFamily="34" charset="0"/>
                <a:cs typeface="Arial" panose="020B0604020202020204" pitchFamily="34" charset="0"/>
              </a:rPr>
              <a:t>xx</a:t>
            </a:r>
            <a:r>
              <a:rPr lang="en-GB" sz="2400" dirty="0">
                <a:solidFill>
                  <a:srgbClr val="575757"/>
                </a:solidFill>
                <a:latin typeface="Arial" panose="020B0604020202020204" pitchFamily="34" charset="0"/>
                <a:cs typeface="Arial" panose="020B0604020202020204" pitchFamily="34" charset="0"/>
              </a:rPr>
              <a:t>% of young people from our [</a:t>
            </a:r>
            <a:r>
              <a:rPr lang="en-GB" sz="2400" dirty="0">
                <a:solidFill>
                  <a:srgbClr val="575757"/>
                </a:solidFill>
                <a:highlight>
                  <a:srgbClr val="FFFF00"/>
                </a:highlight>
                <a:latin typeface="Arial" panose="020B0604020202020204" pitchFamily="34" charset="0"/>
                <a:cs typeface="Arial" panose="020B0604020202020204" pitchFamily="34" charset="0"/>
              </a:rPr>
              <a:t>school/college</a:t>
            </a:r>
            <a:r>
              <a:rPr lang="en-GB" sz="2400" dirty="0">
                <a:solidFill>
                  <a:srgbClr val="575757"/>
                </a:solidFill>
                <a:latin typeface="Arial" panose="020B0604020202020204" pitchFamily="34" charset="0"/>
                <a:cs typeface="Arial" panose="020B0604020202020204" pitchFamily="34" charset="0"/>
              </a:rPr>
              <a:t>] go on to higher level education to do a degree or a higher technical qualification [</a:t>
            </a:r>
            <a:r>
              <a:rPr lang="en-GB" sz="2400" dirty="0">
                <a:solidFill>
                  <a:srgbClr val="575757"/>
                </a:solidFill>
                <a:highlight>
                  <a:srgbClr val="FFFF00"/>
                </a:highlight>
                <a:latin typeface="Arial" panose="020B0604020202020204" pitchFamily="34" charset="0"/>
                <a:cs typeface="Arial" panose="020B0604020202020204" pitchFamily="34" charset="0"/>
              </a:rPr>
              <a:t>give examples of students in each case</a:t>
            </a:r>
            <a:r>
              <a:rPr lang="en-GB" sz="2400" dirty="0">
                <a:solidFill>
                  <a:srgbClr val="575757"/>
                </a:solidFill>
                <a:latin typeface="Arial" panose="020B0604020202020204" pitchFamily="34" charset="0"/>
                <a:cs typeface="Arial" panose="020B0604020202020204" pitchFamily="34" charset="0"/>
              </a:rPr>
              <a:t>]. Lots of other students went on to different destinations too [</a:t>
            </a:r>
            <a:r>
              <a:rPr lang="en-GB" sz="2400" dirty="0">
                <a:solidFill>
                  <a:srgbClr val="575757"/>
                </a:solidFill>
                <a:highlight>
                  <a:srgbClr val="FFFF00"/>
                </a:highlight>
                <a:latin typeface="Arial" panose="020B0604020202020204" pitchFamily="34" charset="0"/>
                <a:cs typeface="Arial" panose="020B0604020202020204" pitchFamily="34" charset="0"/>
              </a:rPr>
              <a:t>give examples of students who have gone on to apprenticeships, employment etc</a:t>
            </a:r>
            <a:r>
              <a:rPr lang="en-GB" sz="2400" dirty="0">
                <a:solidFill>
                  <a:srgbClr val="575757"/>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1687792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0" y="1587600"/>
            <a:ext cx="10207285" cy="631718"/>
          </a:xfrm>
        </p:spPr>
        <p:txBody>
          <a:bodyPr numCol="1" spcCol="360000">
            <a:noAutofit/>
          </a:bodyPr>
          <a:lstStyle/>
          <a:p>
            <a:pPr algn="l">
              <a:lnSpc>
                <a:spcPct val="100000"/>
              </a:lnSpc>
              <a:spcAft>
                <a:spcPts val="1000"/>
              </a:spcAft>
            </a:pPr>
            <a:r>
              <a:rPr lang="en-GB" sz="2800" b="1" dirty="0">
                <a:solidFill>
                  <a:srgbClr val="DF591C"/>
                </a:solidFill>
                <a:latin typeface="Arial" panose="020B0604020202020204" pitchFamily="34" charset="0"/>
                <a:cs typeface="Arial" panose="020B0604020202020204" pitchFamily="34" charset="0"/>
              </a:rPr>
              <a:t>13. True or false? </a:t>
            </a:r>
            <a:r>
              <a:rPr lang="en-GB" sz="2800" b="1" dirty="0">
                <a:solidFill>
                  <a:srgbClr val="DF591C"/>
                </a:solidFill>
                <a:highlight>
                  <a:srgbClr val="FFFF00"/>
                </a:highlight>
                <a:latin typeface="Arial" panose="020B0604020202020204" pitchFamily="34" charset="0"/>
                <a:cs typeface="Arial" panose="020B0604020202020204" pitchFamily="34" charset="0"/>
              </a:rPr>
              <a:t>[Insert HE institution] </a:t>
            </a:r>
            <a:r>
              <a:rPr lang="en-GB" sz="2800" b="1" dirty="0">
                <a:solidFill>
                  <a:srgbClr val="DF591C"/>
                </a:solidFill>
                <a:latin typeface="Arial" panose="020B0604020202020204" pitchFamily="34" charset="0"/>
                <a:cs typeface="Arial" panose="020B0604020202020204" pitchFamily="34" charset="0"/>
              </a:rPr>
              <a:t>in our area offers higher technical qualifications e.g. Higher National Certificates (HNCs) and Higher National Diplomas (HNDs)</a:t>
            </a:r>
            <a:endParaRPr lang="en-US" sz="2800" b="1" dirty="0">
              <a:solidFill>
                <a:srgbClr val="DF591C"/>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2: </a:t>
            </a:r>
            <a:r>
              <a:rPr lang="en-GB" b="1" dirty="0">
                <a:solidFill>
                  <a:schemeClr val="bg1"/>
                </a:solidFill>
                <a:latin typeface="Arial" panose="020B0604020202020204" pitchFamily="34" charset="0"/>
                <a:cs typeface="Arial" panose="020B0604020202020204" pitchFamily="34" charset="0"/>
              </a:rPr>
              <a:t>How well do you know our area? </a:t>
            </a:r>
            <a:endParaRPr lang="en-US" b="1" dirty="0">
              <a:solidFill>
                <a:schemeClr val="bg1"/>
              </a:solidFill>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46590E07-5A28-E942-B013-9B11804E0BB7}"/>
              </a:ext>
            </a:extLst>
          </p:cNvPr>
          <p:cNvSpPr txBox="1"/>
          <p:nvPr/>
        </p:nvSpPr>
        <p:spPr>
          <a:xfrm>
            <a:off x="1385999" y="3114487"/>
            <a:ext cx="8995958" cy="2067233"/>
          </a:xfrm>
          <a:prstGeom prst="rect">
            <a:avLst/>
          </a:prstGeom>
          <a:noFill/>
        </p:spPr>
        <p:txBody>
          <a:bodyPr wrap="square" rtlCol="0">
            <a:spAutoFit/>
          </a:bodyPr>
          <a:lstStyle/>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True.</a:t>
            </a:r>
          </a:p>
          <a:p>
            <a:pPr lvl="0">
              <a:spcAft>
                <a:spcPts val="1000"/>
              </a:spcAft>
            </a:pPr>
            <a:r>
              <a:rPr lang="en-GB" sz="2400" dirty="0">
                <a:solidFill>
                  <a:srgbClr val="575757"/>
                </a:solidFill>
                <a:highlight>
                  <a:srgbClr val="FFFF00"/>
                </a:highlight>
                <a:latin typeface="Arial" panose="020B0604020202020204" pitchFamily="34" charset="0"/>
                <a:cs typeface="Arial" panose="020B0604020202020204" pitchFamily="34" charset="0"/>
              </a:rPr>
              <a:t>[find an HE provider and example course on </a:t>
            </a:r>
            <a:r>
              <a:rPr lang="en-GB" sz="2400" dirty="0">
                <a:solidFill>
                  <a:srgbClr val="575757"/>
                </a:solidFill>
                <a:highlight>
                  <a:srgbClr val="FFFF00"/>
                </a:highlight>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https://www.whatuni.com/degrees/courses/hnd-hnc-uk/qualification/n/list.html</a:t>
            </a:r>
            <a:r>
              <a:rPr lang="en-GB" sz="2400" dirty="0">
                <a:solidFill>
                  <a:srgbClr val="575757"/>
                </a:solidFill>
                <a:highlight>
                  <a:srgbClr val="FFFF00"/>
                </a:highlight>
                <a:latin typeface="Arial" panose="020B0604020202020204" pitchFamily="34" charset="0"/>
                <a:cs typeface="Arial" panose="020B0604020202020204" pitchFamily="34" charset="0"/>
              </a:rPr>
              <a:t> and add info about the programmes they offer]</a:t>
            </a:r>
          </a:p>
        </p:txBody>
      </p:sp>
    </p:spTree>
    <p:extLst>
      <p:ext uri="{BB962C8B-B14F-4D97-AF65-F5344CB8AC3E}">
        <p14:creationId xmlns:p14="http://schemas.microsoft.com/office/powerpoint/2010/main" val="2114251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1" y="1587600"/>
            <a:ext cx="10552958" cy="631718"/>
          </a:xfrm>
        </p:spPr>
        <p:txBody>
          <a:bodyPr numCol="1" spcCol="360000">
            <a:noAutofit/>
          </a:bodyPr>
          <a:lstStyle/>
          <a:p>
            <a:pPr algn="l">
              <a:lnSpc>
                <a:spcPct val="100000"/>
              </a:lnSpc>
              <a:spcAft>
                <a:spcPts val="1000"/>
              </a:spcAft>
            </a:pPr>
            <a:r>
              <a:rPr lang="en-GB" sz="2800" b="1" dirty="0">
                <a:solidFill>
                  <a:srgbClr val="DF591C"/>
                </a:solidFill>
                <a:latin typeface="Arial" panose="020B0604020202020204" pitchFamily="34" charset="0"/>
                <a:cs typeface="Arial" panose="020B0604020202020204" pitchFamily="34" charset="0"/>
              </a:rPr>
              <a:t>14. Which sector employs the most people in </a:t>
            </a:r>
            <a:r>
              <a:rPr lang="en-GB" sz="2800" b="1" dirty="0">
                <a:solidFill>
                  <a:srgbClr val="DF591C"/>
                </a:solidFill>
                <a:highlight>
                  <a:srgbClr val="FFFF00"/>
                </a:highlight>
                <a:latin typeface="Arial" panose="020B0604020202020204" pitchFamily="34" charset="0"/>
                <a:cs typeface="Arial" panose="020B0604020202020204" pitchFamily="34" charset="0"/>
              </a:rPr>
              <a:t>[insert town/region]?</a:t>
            </a: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2: </a:t>
            </a:r>
            <a:r>
              <a:rPr lang="en-GB" b="1" dirty="0">
                <a:solidFill>
                  <a:schemeClr val="bg1"/>
                </a:solidFill>
                <a:latin typeface="Arial" panose="020B0604020202020204" pitchFamily="34" charset="0"/>
                <a:cs typeface="Arial" panose="020B0604020202020204" pitchFamily="34" charset="0"/>
              </a:rPr>
              <a:t>How well do you know our area? </a:t>
            </a:r>
            <a:endParaRPr lang="en-US" b="1" dirty="0">
              <a:solidFill>
                <a:schemeClr val="bg1"/>
              </a:solidFill>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46590E07-5A28-E942-B013-9B11804E0BB7}"/>
              </a:ext>
            </a:extLst>
          </p:cNvPr>
          <p:cNvSpPr txBox="1"/>
          <p:nvPr/>
        </p:nvSpPr>
        <p:spPr>
          <a:xfrm>
            <a:off x="1385999" y="2488306"/>
            <a:ext cx="8779977" cy="1328569"/>
          </a:xfrm>
          <a:prstGeom prst="rect">
            <a:avLst/>
          </a:prstGeom>
          <a:noFill/>
        </p:spPr>
        <p:txBody>
          <a:bodyPr wrap="square" rtlCol="0">
            <a:spAutoFit/>
          </a:bodyPr>
          <a:lstStyle/>
          <a:p>
            <a:pPr marL="457200" lvl="0" indent="-457200">
              <a:spcAft>
                <a:spcPts val="1000"/>
              </a:spcAft>
              <a:buFont typeface="+mj-lt"/>
              <a:buAutoNum type="alphaLcParenR" startAt="3"/>
            </a:pPr>
            <a:r>
              <a:rPr lang="en-GB" sz="2400" dirty="0" err="1">
                <a:solidFill>
                  <a:srgbClr val="575757"/>
                </a:solidFill>
                <a:latin typeface="Arial" panose="020B0604020202020204" pitchFamily="34" charset="0"/>
                <a:cs typeface="Arial" panose="020B0604020202020204" pitchFamily="34" charset="0"/>
              </a:rPr>
              <a:t>Xxxx</a:t>
            </a:r>
            <a:endParaRPr lang="en-GB" sz="2400" dirty="0">
              <a:solidFill>
                <a:srgbClr val="575757"/>
              </a:solidFill>
              <a:latin typeface="Arial" panose="020B0604020202020204" pitchFamily="34" charset="0"/>
              <a:cs typeface="Arial" panose="020B0604020202020204" pitchFamily="34" charset="0"/>
            </a:endParaRPr>
          </a:p>
          <a:p>
            <a:pPr>
              <a:spcAft>
                <a:spcPts val="1000"/>
              </a:spcAft>
            </a:pPr>
            <a:r>
              <a:rPr lang="en-GB" sz="2400" dirty="0">
                <a:solidFill>
                  <a:srgbClr val="575757"/>
                </a:solidFill>
                <a:latin typeface="Arial" panose="020B0604020202020204" pitchFamily="34" charset="0"/>
                <a:cs typeface="Arial" panose="020B0604020202020204" pitchFamily="34" charset="0"/>
              </a:rPr>
              <a:t>[</a:t>
            </a:r>
            <a:r>
              <a:rPr lang="en-GB" sz="2400" dirty="0">
                <a:solidFill>
                  <a:srgbClr val="575757"/>
                </a:solidFill>
                <a:highlight>
                  <a:srgbClr val="FFFF00"/>
                </a:highlight>
                <a:latin typeface="Arial" panose="020B0604020202020204" pitchFamily="34" charset="0"/>
                <a:cs typeface="Arial" panose="020B0604020202020204" pitchFamily="34" charset="0"/>
              </a:rPr>
              <a:t>Add info about the sectors that employ the most people in your area – your LEP site should have this</a:t>
            </a:r>
            <a:r>
              <a:rPr lang="en-GB" sz="2400" dirty="0">
                <a:solidFill>
                  <a:srgbClr val="575757"/>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16168630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1" y="1587600"/>
            <a:ext cx="10052625" cy="631718"/>
          </a:xfrm>
        </p:spPr>
        <p:txBody>
          <a:bodyPr numCol="1" spcCol="360000">
            <a:noAutofit/>
          </a:bodyPr>
          <a:lstStyle/>
          <a:p>
            <a:pPr algn="l">
              <a:lnSpc>
                <a:spcPct val="100000"/>
              </a:lnSpc>
              <a:spcAft>
                <a:spcPts val="1000"/>
              </a:spcAft>
            </a:pPr>
            <a:r>
              <a:rPr lang="en-GB" sz="2800" b="1" dirty="0">
                <a:solidFill>
                  <a:srgbClr val="DF591C"/>
                </a:solidFill>
                <a:latin typeface="Arial" panose="020B0604020202020204" pitchFamily="34" charset="0"/>
                <a:cs typeface="Arial" panose="020B0604020202020204" pitchFamily="34" charset="0"/>
              </a:rPr>
              <a:t>15. What’s the name of our Careers Leader and our Careers Adviser or provider?</a:t>
            </a:r>
          </a:p>
          <a:p>
            <a:pPr algn="l">
              <a:lnSpc>
                <a:spcPct val="100000"/>
              </a:lnSpc>
              <a:spcAft>
                <a:spcPts val="1000"/>
              </a:spcAft>
            </a:pPr>
            <a:endParaRPr lang="en-GB" sz="2800" b="1" dirty="0">
              <a:solidFill>
                <a:srgbClr val="DF591C"/>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3: </a:t>
            </a:r>
            <a:r>
              <a:rPr lang="en-GB" b="1" dirty="0">
                <a:solidFill>
                  <a:schemeClr val="bg1"/>
                </a:solidFill>
                <a:latin typeface="Arial" panose="020B0604020202020204" pitchFamily="34" charset="0"/>
                <a:cs typeface="Arial" panose="020B0604020202020204" pitchFamily="34" charset="0"/>
              </a:rPr>
              <a:t>Who’s here to help? </a:t>
            </a:r>
            <a:endParaRPr lang="en-US" b="1" dirty="0">
              <a:solidFill>
                <a:schemeClr val="bg1"/>
              </a:solidFill>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AA382F10-7C46-B74E-8B3B-6A502776EF80}"/>
              </a:ext>
            </a:extLst>
          </p:cNvPr>
          <p:cNvSpPr txBox="1"/>
          <p:nvPr/>
        </p:nvSpPr>
        <p:spPr>
          <a:xfrm>
            <a:off x="1386000" y="2948400"/>
            <a:ext cx="9720776" cy="830997"/>
          </a:xfrm>
          <a:prstGeom prst="rect">
            <a:avLst/>
          </a:prstGeom>
          <a:noFill/>
        </p:spPr>
        <p:txBody>
          <a:bodyPr wrap="square" rtlCol="0">
            <a:spAutoFit/>
          </a:bodyPr>
          <a:lstStyle/>
          <a:p>
            <a:r>
              <a:rPr lang="en-GB" sz="2400" dirty="0">
                <a:solidFill>
                  <a:srgbClr val="575757"/>
                </a:solidFill>
                <a:highlight>
                  <a:srgbClr val="FFFF00"/>
                </a:highlight>
                <a:latin typeface="Arial" panose="020B0604020202020204" pitchFamily="34" charset="0"/>
                <a:cs typeface="Arial" panose="020B0604020202020204" pitchFamily="34" charset="0"/>
              </a:rPr>
              <a:t>[Insert the names here or give a link to the school/college web page where they are listed]</a:t>
            </a:r>
            <a:r>
              <a:rPr lang="en-GB" dirty="0">
                <a:highlight>
                  <a:srgbClr val="FFFF00"/>
                </a:highlight>
              </a:rPr>
              <a:t> </a:t>
            </a:r>
          </a:p>
        </p:txBody>
      </p:sp>
      <p:sp>
        <p:nvSpPr>
          <p:cNvPr id="18" name="TextBox 17">
            <a:extLst>
              <a:ext uri="{FF2B5EF4-FFF2-40B4-BE49-F238E27FC236}">
                <a16:creationId xmlns:a16="http://schemas.microsoft.com/office/drawing/2014/main" id="{EB003B3E-173F-EF44-9AF6-5B1A59430741}"/>
              </a:ext>
            </a:extLst>
          </p:cNvPr>
          <p:cNvSpPr txBox="1"/>
          <p:nvPr/>
        </p:nvSpPr>
        <p:spPr>
          <a:xfrm>
            <a:off x="1448583" y="1235311"/>
            <a:ext cx="9927459" cy="369332"/>
          </a:xfrm>
          <a:prstGeom prst="rect">
            <a:avLst/>
          </a:prstGeom>
          <a:noFill/>
        </p:spPr>
        <p:txBody>
          <a:bodyPr wrap="square" numCol="1" rtlCol="0">
            <a:spAutoFit/>
          </a:bodyPr>
          <a:lstStyle/>
          <a:p>
            <a:r>
              <a:rPr lang="en-GB" i="1" dirty="0">
                <a:highlight>
                  <a:srgbClr val="FFFF00"/>
                </a:highlight>
                <a:latin typeface="Arial" panose="020B0604020202020204" pitchFamily="34" charset="0"/>
                <a:cs typeface="Arial" panose="020B0604020202020204" pitchFamily="34" charset="0"/>
              </a:rPr>
              <a:t>Questions that can be customised to your school or college</a:t>
            </a:r>
          </a:p>
        </p:txBody>
      </p:sp>
    </p:spTree>
    <p:extLst>
      <p:ext uri="{BB962C8B-B14F-4D97-AF65-F5344CB8AC3E}">
        <p14:creationId xmlns:p14="http://schemas.microsoft.com/office/powerpoint/2010/main" val="24064143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1" y="1587600"/>
            <a:ext cx="10552958" cy="631718"/>
          </a:xfrm>
        </p:spPr>
        <p:txBody>
          <a:bodyPr numCol="1" spcCol="360000">
            <a:noAutofit/>
          </a:bodyPr>
          <a:lstStyle/>
          <a:p>
            <a:pPr algn="l">
              <a:lnSpc>
                <a:spcPct val="100000"/>
              </a:lnSpc>
              <a:spcAft>
                <a:spcPts val="1000"/>
              </a:spcAft>
            </a:pPr>
            <a:r>
              <a:rPr lang="en-GB" sz="2800" b="1" dirty="0">
                <a:solidFill>
                  <a:srgbClr val="DF591C"/>
                </a:solidFill>
                <a:latin typeface="Arial" panose="020B0604020202020204" pitchFamily="34" charset="0"/>
                <a:cs typeface="Arial" panose="020B0604020202020204" pitchFamily="34" charset="0"/>
              </a:rPr>
              <a:t>16. Which of these activities will we be running this year?</a:t>
            </a: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3: </a:t>
            </a:r>
            <a:r>
              <a:rPr lang="en-GB" b="1" dirty="0">
                <a:solidFill>
                  <a:schemeClr val="bg1"/>
                </a:solidFill>
                <a:latin typeface="Arial" panose="020B0604020202020204" pitchFamily="34" charset="0"/>
                <a:cs typeface="Arial" panose="020B0604020202020204" pitchFamily="34" charset="0"/>
              </a:rPr>
              <a:t>Who’s here to help? </a:t>
            </a:r>
            <a:endParaRPr lang="en-US" b="1" dirty="0">
              <a:solidFill>
                <a:schemeClr val="bg1"/>
              </a:solidFill>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46590E07-5A28-E942-B013-9B11804E0BB7}"/>
              </a:ext>
            </a:extLst>
          </p:cNvPr>
          <p:cNvSpPr txBox="1"/>
          <p:nvPr/>
        </p:nvSpPr>
        <p:spPr>
          <a:xfrm>
            <a:off x="1385999" y="2516400"/>
            <a:ext cx="8779977" cy="461665"/>
          </a:xfrm>
          <a:prstGeom prst="rect">
            <a:avLst/>
          </a:prstGeom>
          <a:noFill/>
        </p:spPr>
        <p:txBody>
          <a:bodyPr wrap="square" rtlCol="0">
            <a:spAutoFit/>
          </a:bodyPr>
          <a:lstStyle/>
          <a:p>
            <a:pPr lvl="0">
              <a:spcAft>
                <a:spcPts val="1000"/>
              </a:spcAft>
            </a:pPr>
            <a:r>
              <a:rPr lang="en-GB" sz="2400" dirty="0">
                <a:solidFill>
                  <a:srgbClr val="575757"/>
                </a:solidFill>
                <a:highlight>
                  <a:srgbClr val="FFFF00"/>
                </a:highlight>
                <a:latin typeface="Arial" panose="020B0604020202020204" pitchFamily="34" charset="0"/>
                <a:cs typeface="Arial" panose="020B0604020202020204" pitchFamily="34" charset="0"/>
              </a:rPr>
              <a:t>[add in relevant options to choose from]</a:t>
            </a:r>
          </a:p>
        </p:txBody>
      </p:sp>
    </p:spTree>
    <p:extLst>
      <p:ext uri="{BB962C8B-B14F-4D97-AF65-F5344CB8AC3E}">
        <p14:creationId xmlns:p14="http://schemas.microsoft.com/office/powerpoint/2010/main" val="40943272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1" y="1587600"/>
            <a:ext cx="10027066" cy="631718"/>
          </a:xfrm>
        </p:spPr>
        <p:txBody>
          <a:bodyPr numCol="1" spcCol="360000">
            <a:noAutofit/>
          </a:bodyPr>
          <a:lstStyle/>
          <a:p>
            <a:pPr algn="l">
              <a:lnSpc>
                <a:spcPct val="100000"/>
              </a:lnSpc>
              <a:spcAft>
                <a:spcPts val="1000"/>
              </a:spcAft>
            </a:pPr>
            <a:r>
              <a:rPr lang="en-GB" sz="2800" b="1" dirty="0">
                <a:solidFill>
                  <a:srgbClr val="DF591C"/>
                </a:solidFill>
                <a:latin typeface="Arial" panose="020B0604020202020204" pitchFamily="34" charset="0"/>
                <a:cs typeface="Arial" panose="020B0604020202020204" pitchFamily="34" charset="0"/>
              </a:rPr>
              <a:t>17. Students can only get help with careers decision in their one-to-one careers interview. </a:t>
            </a: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3: </a:t>
            </a:r>
            <a:r>
              <a:rPr lang="en-GB" b="1" dirty="0">
                <a:solidFill>
                  <a:schemeClr val="bg1"/>
                </a:solidFill>
                <a:latin typeface="Arial" panose="020B0604020202020204" pitchFamily="34" charset="0"/>
                <a:cs typeface="Arial" panose="020B0604020202020204" pitchFamily="34" charset="0"/>
              </a:rPr>
              <a:t>Who’s here to help? </a:t>
            </a:r>
            <a:endParaRPr lang="en-US" b="1" dirty="0">
              <a:solidFill>
                <a:schemeClr val="bg1"/>
              </a:solidFill>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B232A46A-A21E-B24F-A954-0B906EA5F657}"/>
              </a:ext>
            </a:extLst>
          </p:cNvPr>
          <p:cNvSpPr txBox="1"/>
          <p:nvPr/>
        </p:nvSpPr>
        <p:spPr>
          <a:xfrm>
            <a:off x="1385999" y="3114487"/>
            <a:ext cx="9282001" cy="1328569"/>
          </a:xfrm>
          <a:prstGeom prst="rect">
            <a:avLst/>
          </a:prstGeom>
          <a:noFill/>
        </p:spPr>
        <p:txBody>
          <a:bodyPr wrap="square" rtlCol="0">
            <a:spAutoFit/>
          </a:bodyPr>
          <a:lstStyle/>
          <a:p>
            <a:pPr marL="457200" lvl="0" indent="-457200">
              <a:spcAft>
                <a:spcPts val="1000"/>
              </a:spcAft>
              <a:buFont typeface="+mj-lt"/>
              <a:buAutoNum type="alphaLcParenR" startAt="2"/>
            </a:pPr>
            <a:r>
              <a:rPr lang="en-GB" sz="2400" dirty="0">
                <a:solidFill>
                  <a:srgbClr val="575757"/>
                </a:solidFill>
                <a:latin typeface="Arial" panose="020B0604020202020204" pitchFamily="34" charset="0"/>
                <a:cs typeface="Arial" panose="020B0604020202020204" pitchFamily="34" charset="0"/>
              </a:rPr>
              <a:t>False.</a:t>
            </a:r>
          </a:p>
          <a:p>
            <a:pPr lvl="0">
              <a:spcAft>
                <a:spcPts val="1000"/>
              </a:spcAft>
            </a:pPr>
            <a:r>
              <a:rPr lang="en-GB" sz="2400" dirty="0">
                <a:solidFill>
                  <a:srgbClr val="575757"/>
                </a:solidFill>
                <a:highlight>
                  <a:srgbClr val="FFFF00"/>
                </a:highlight>
                <a:latin typeface="Arial" panose="020B0604020202020204" pitchFamily="34" charset="0"/>
                <a:cs typeface="Arial" panose="020B0604020202020204" pitchFamily="34" charset="0"/>
              </a:rPr>
              <a:t>[insert the range of activities you run as part of your careers provision to support students in addition to their career interviews]</a:t>
            </a:r>
          </a:p>
        </p:txBody>
      </p:sp>
    </p:spTree>
    <p:extLst>
      <p:ext uri="{BB962C8B-B14F-4D97-AF65-F5344CB8AC3E}">
        <p14:creationId xmlns:p14="http://schemas.microsoft.com/office/powerpoint/2010/main" val="1328092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sp>
        <p:nvSpPr>
          <p:cNvPr id="11" name="TextBox 10">
            <a:extLst>
              <a:ext uri="{FF2B5EF4-FFF2-40B4-BE49-F238E27FC236}">
                <a16:creationId xmlns:a16="http://schemas.microsoft.com/office/drawing/2014/main" id="{9F8298B4-8B4E-3441-8227-B57F8D724E58}"/>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1: So what are the options?</a:t>
            </a:r>
          </a:p>
        </p:txBody>
      </p:sp>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dirty="0"/>
          </a:p>
        </p:txBody>
      </p:sp>
      <p:sp>
        <p:nvSpPr>
          <p:cNvPr id="5" name="TextBox 4">
            <a:extLst>
              <a:ext uri="{FF2B5EF4-FFF2-40B4-BE49-F238E27FC236}">
                <a16:creationId xmlns:a16="http://schemas.microsoft.com/office/drawing/2014/main" id="{317FD1B9-8C1F-4FA4-B4AD-F44A22708A5A}"/>
              </a:ext>
            </a:extLst>
          </p:cNvPr>
          <p:cNvSpPr txBox="1"/>
          <p:nvPr/>
        </p:nvSpPr>
        <p:spPr>
          <a:xfrm>
            <a:off x="1386000" y="2926169"/>
            <a:ext cx="8339891" cy="2246769"/>
          </a:xfrm>
          <a:prstGeom prst="rect">
            <a:avLst/>
          </a:prstGeom>
          <a:noFill/>
        </p:spPr>
        <p:txBody>
          <a:bodyPr wrap="square" rtlCol="0">
            <a:spAutoFit/>
          </a:bodyPr>
          <a:lstStyle/>
          <a:p>
            <a:pPr marL="457200" lvl="0" indent="-457200">
              <a:spcAft>
                <a:spcPts val="6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Careers events and activities (like this one!).</a:t>
            </a:r>
          </a:p>
          <a:p>
            <a:pPr marL="457200" lvl="0" indent="-457200">
              <a:spcAft>
                <a:spcPts val="6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College and university open days.</a:t>
            </a:r>
          </a:p>
          <a:p>
            <a:pPr marL="457200" lvl="0" indent="-457200">
              <a:spcAft>
                <a:spcPts val="6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Online.</a:t>
            </a:r>
          </a:p>
          <a:p>
            <a:pPr marL="457200" lvl="0" indent="-457200">
              <a:spcAft>
                <a:spcPts val="6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From friends and family members.</a:t>
            </a:r>
          </a:p>
          <a:p>
            <a:pPr marL="457200" lvl="0" indent="-457200">
              <a:spcAft>
                <a:spcPts val="6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All of the above.</a:t>
            </a:r>
          </a:p>
        </p:txBody>
      </p:sp>
      <p:sp>
        <p:nvSpPr>
          <p:cNvPr id="12" name="TextBox 11">
            <a:extLst>
              <a:ext uri="{FF2B5EF4-FFF2-40B4-BE49-F238E27FC236}">
                <a16:creationId xmlns:a16="http://schemas.microsoft.com/office/drawing/2014/main" id="{09EA8CCC-0385-5B41-B187-C07CC47CDD68}"/>
              </a:ext>
            </a:extLst>
          </p:cNvPr>
          <p:cNvSpPr txBox="1"/>
          <p:nvPr/>
        </p:nvSpPr>
        <p:spPr>
          <a:xfrm>
            <a:off x="1386000" y="1587600"/>
            <a:ext cx="9479224" cy="1384995"/>
          </a:xfrm>
          <a:prstGeom prst="rect">
            <a:avLst/>
          </a:prstGeom>
          <a:noFill/>
        </p:spPr>
        <p:txBody>
          <a:bodyPr wrap="square" rtlCol="0">
            <a:spAutoFit/>
          </a:bodyPr>
          <a:lstStyle/>
          <a:p>
            <a:r>
              <a:rPr lang="en-GB" sz="2800" b="1" dirty="0">
                <a:solidFill>
                  <a:srgbClr val="DF591C"/>
                </a:solidFill>
                <a:latin typeface="Arial" panose="020B0604020202020204" pitchFamily="34" charset="0"/>
                <a:cs typeface="Arial" panose="020B0604020202020204" pitchFamily="34" charset="0"/>
              </a:rPr>
              <a:t>1. Where can young people find information about employment and education options? </a:t>
            </a:r>
            <a:br>
              <a:rPr lang="en-GB" sz="2800" b="1" dirty="0">
                <a:solidFill>
                  <a:srgbClr val="DF591C"/>
                </a:solidFill>
                <a:highlight>
                  <a:srgbClr val="FFFF00"/>
                </a:highlight>
                <a:latin typeface="Arial" panose="020B0604020202020204" pitchFamily="34" charset="0"/>
                <a:cs typeface="Arial" panose="020B0604020202020204" pitchFamily="34" charset="0"/>
              </a:rPr>
            </a:br>
            <a:endParaRPr kumimoji="0" lang="en-US" sz="2800" b="1" u="none" strike="noStrike" kern="1200" cap="none" spc="0" normalizeH="0" baseline="0" noProof="0" dirty="0">
              <a:ln>
                <a:noFill/>
              </a:ln>
              <a:solidFill>
                <a:srgbClr val="DF591C"/>
              </a:solidFill>
              <a:effectLst/>
              <a:highlight>
                <a:srgbClr val="FFFF00"/>
              </a:highlight>
              <a:uLnTx/>
              <a:uFillTx/>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6298063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1" y="1587600"/>
            <a:ext cx="10552958" cy="631718"/>
          </a:xfrm>
        </p:spPr>
        <p:txBody>
          <a:bodyPr numCol="1" spcCol="360000">
            <a:noAutofit/>
          </a:bodyPr>
          <a:lstStyle/>
          <a:p>
            <a:pPr algn="l">
              <a:lnSpc>
                <a:spcPct val="100000"/>
              </a:lnSpc>
              <a:spcAft>
                <a:spcPts val="1000"/>
              </a:spcAft>
            </a:pPr>
            <a:r>
              <a:rPr lang="en-GB" sz="2800" b="1" dirty="0">
                <a:solidFill>
                  <a:srgbClr val="DF591C"/>
                </a:solidFill>
                <a:latin typeface="Arial" panose="020B0604020202020204" pitchFamily="34" charset="0"/>
                <a:cs typeface="Arial" panose="020B0604020202020204" pitchFamily="34" charset="0"/>
              </a:rPr>
              <a:t>18. Where can you find more information on careers?</a:t>
            </a: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3: </a:t>
            </a:r>
            <a:r>
              <a:rPr lang="en-GB" b="1" dirty="0">
                <a:solidFill>
                  <a:schemeClr val="bg1"/>
                </a:solidFill>
                <a:latin typeface="Arial" panose="020B0604020202020204" pitchFamily="34" charset="0"/>
                <a:cs typeface="Arial" panose="020B0604020202020204" pitchFamily="34" charset="0"/>
              </a:rPr>
              <a:t>Who’s here to help? </a:t>
            </a:r>
            <a:endParaRPr lang="en-US" b="1" dirty="0">
              <a:solidFill>
                <a:schemeClr val="bg1"/>
              </a:solidFill>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B232A46A-A21E-B24F-A954-0B906EA5F657}"/>
              </a:ext>
            </a:extLst>
          </p:cNvPr>
          <p:cNvSpPr txBox="1"/>
          <p:nvPr/>
        </p:nvSpPr>
        <p:spPr>
          <a:xfrm>
            <a:off x="1385999" y="2488306"/>
            <a:ext cx="8779977" cy="1328569"/>
          </a:xfrm>
          <a:prstGeom prst="rect">
            <a:avLst/>
          </a:prstGeom>
          <a:noFill/>
        </p:spPr>
        <p:txBody>
          <a:bodyPr wrap="square" rtlCol="0">
            <a:spAutoFit/>
          </a:bodyPr>
          <a:lstStyle/>
          <a:p>
            <a:pPr marL="457200" lvl="0" indent="-457200">
              <a:spcAft>
                <a:spcPts val="1000"/>
              </a:spcAft>
              <a:buFont typeface="+mj-lt"/>
              <a:buAutoNum type="alphaLcParenR" startAt="5"/>
            </a:pPr>
            <a:r>
              <a:rPr lang="en-GB" sz="2400" dirty="0">
                <a:solidFill>
                  <a:srgbClr val="575757"/>
                </a:solidFill>
                <a:latin typeface="Arial" panose="020B0604020202020204" pitchFamily="34" charset="0"/>
                <a:cs typeface="Arial" panose="020B0604020202020204" pitchFamily="34" charset="0"/>
              </a:rPr>
              <a:t>All of the above.</a:t>
            </a:r>
          </a:p>
          <a:p>
            <a:pPr lvl="0">
              <a:spcAft>
                <a:spcPts val="1000"/>
              </a:spcAft>
            </a:pPr>
            <a:r>
              <a:rPr lang="en-GB" sz="2400" dirty="0">
                <a:solidFill>
                  <a:srgbClr val="575757"/>
                </a:solidFill>
                <a:highlight>
                  <a:srgbClr val="FFFF00"/>
                </a:highlight>
                <a:latin typeface="Arial" panose="020B0604020202020204" pitchFamily="34" charset="0"/>
                <a:cs typeface="Arial" panose="020B0604020202020204" pitchFamily="34" charset="0"/>
              </a:rPr>
              <a:t>[Share details of the range of opportunities for parents (and students) to get access to more information]</a:t>
            </a:r>
          </a:p>
        </p:txBody>
      </p:sp>
    </p:spTree>
    <p:extLst>
      <p:ext uri="{BB962C8B-B14F-4D97-AF65-F5344CB8AC3E}">
        <p14:creationId xmlns:p14="http://schemas.microsoft.com/office/powerpoint/2010/main" val="717102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5999" y="1587599"/>
            <a:ext cx="10052965" cy="1711389"/>
          </a:xfrm>
        </p:spPr>
        <p:txBody>
          <a:bodyPr numCol="1" spcCol="360000">
            <a:noAutofit/>
          </a:bodyPr>
          <a:lstStyle/>
          <a:p>
            <a:pPr lvl="0" algn="l">
              <a:lnSpc>
                <a:spcPct val="115000"/>
              </a:lnSpc>
            </a:pPr>
            <a:r>
              <a:rPr lang="en-GB" sz="2800" b="1" dirty="0">
                <a:solidFill>
                  <a:srgbClr val="DF591C"/>
                </a:solidFill>
                <a:latin typeface="Arial" panose="020B0604020202020204" pitchFamily="34" charset="0"/>
                <a:cs typeface="Arial" panose="020B0604020202020204" pitchFamily="34" charset="0"/>
              </a:rPr>
              <a:t>2. Research task: </a:t>
            </a:r>
            <a:br>
              <a:rPr lang="en-GB" sz="2800" b="1" dirty="0">
                <a:solidFill>
                  <a:srgbClr val="DF591C"/>
                </a:solidFill>
                <a:latin typeface="Arial" panose="020B0604020202020204" pitchFamily="34" charset="0"/>
                <a:cs typeface="Arial" panose="020B0604020202020204" pitchFamily="34" charset="0"/>
              </a:rPr>
            </a:br>
            <a:endParaRPr lang="en-US" sz="2800" b="1" dirty="0">
              <a:solidFill>
                <a:srgbClr val="DF591C"/>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1: So what are the options?</a:t>
            </a:r>
          </a:p>
        </p:txBody>
      </p:sp>
      <p:sp>
        <p:nvSpPr>
          <p:cNvPr id="11" name="TextBox 10">
            <a:extLst>
              <a:ext uri="{FF2B5EF4-FFF2-40B4-BE49-F238E27FC236}">
                <a16:creationId xmlns:a16="http://schemas.microsoft.com/office/drawing/2014/main" id="{63FFA645-7E5A-854C-89B7-AFC1155349B7}"/>
              </a:ext>
            </a:extLst>
          </p:cNvPr>
          <p:cNvSpPr txBox="1"/>
          <p:nvPr/>
        </p:nvSpPr>
        <p:spPr>
          <a:xfrm>
            <a:off x="1386000" y="2416722"/>
            <a:ext cx="9282000" cy="1928861"/>
          </a:xfrm>
          <a:prstGeom prst="rect">
            <a:avLst/>
          </a:prstGeom>
          <a:noFill/>
        </p:spPr>
        <p:txBody>
          <a:bodyPr wrap="square" rtlCol="0">
            <a:spAutoFit/>
          </a:bodyPr>
          <a:lstStyle/>
          <a:p>
            <a:pPr>
              <a:lnSpc>
                <a:spcPts val="2880"/>
              </a:lnSpc>
            </a:pPr>
            <a:r>
              <a:rPr lang="en-GB" sz="2400" dirty="0">
                <a:solidFill>
                  <a:srgbClr val="575757"/>
                </a:solidFill>
                <a:latin typeface="Arial" panose="020B0604020202020204" pitchFamily="34" charset="0"/>
                <a:cs typeface="Arial" panose="020B0604020202020204" pitchFamily="34" charset="0"/>
              </a:rPr>
              <a:t>Apprenticeships are one option you can consider after school/college. They are offered at all levels (including degree levels). Search ‘apprenticeship opportunities’ online and find three websites where you can search for current apprenticeship opportunities.</a:t>
            </a:r>
          </a:p>
        </p:txBody>
      </p:sp>
    </p:spTree>
    <p:extLst>
      <p:ext uri="{BB962C8B-B14F-4D97-AF65-F5344CB8AC3E}">
        <p14:creationId xmlns:p14="http://schemas.microsoft.com/office/powerpoint/2010/main" val="1581659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5999" y="1587600"/>
            <a:ext cx="10416534" cy="631720"/>
          </a:xfrm>
        </p:spPr>
        <p:txBody>
          <a:bodyPr tIns="72000" numCol="1" spcCol="360000">
            <a:noAutofit/>
          </a:bodyPr>
          <a:lstStyle/>
          <a:p>
            <a:pPr algn="l"/>
            <a:r>
              <a:rPr lang="en-GB" sz="2800" b="1" dirty="0">
                <a:solidFill>
                  <a:srgbClr val="DF591C"/>
                </a:solidFill>
                <a:latin typeface="Arial" panose="020B0604020202020204" pitchFamily="34" charset="0"/>
                <a:cs typeface="Arial" panose="020B0604020202020204" pitchFamily="34" charset="0"/>
              </a:rPr>
              <a:t>3. Which of the following is true about apprenticeships?</a:t>
            </a:r>
            <a:endParaRPr lang="en-US" sz="3200" b="1" dirty="0">
              <a:solidFill>
                <a:srgbClr val="DF591C"/>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1: So what are the options?</a:t>
            </a:r>
          </a:p>
        </p:txBody>
      </p:sp>
      <p:sp>
        <p:nvSpPr>
          <p:cNvPr id="12" name="TextBox 11">
            <a:extLst>
              <a:ext uri="{FF2B5EF4-FFF2-40B4-BE49-F238E27FC236}">
                <a16:creationId xmlns:a16="http://schemas.microsoft.com/office/drawing/2014/main" id="{F270A534-8156-3644-8558-EB57220AD443}"/>
              </a:ext>
            </a:extLst>
          </p:cNvPr>
          <p:cNvSpPr txBox="1"/>
          <p:nvPr/>
        </p:nvSpPr>
        <p:spPr>
          <a:xfrm>
            <a:off x="1385999" y="2415600"/>
            <a:ext cx="8959272" cy="1954381"/>
          </a:xfrm>
          <a:prstGeom prst="rect">
            <a:avLst/>
          </a:prstGeom>
          <a:noFill/>
        </p:spPr>
        <p:txBody>
          <a:bodyPr wrap="square" rtlCol="0">
            <a:spAutoFit/>
          </a:bodyPr>
          <a:lstStyle/>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It’s a job</a:t>
            </a:r>
          </a:p>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You get a salary  </a:t>
            </a:r>
          </a:p>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There’s an assessment at the end  </a:t>
            </a:r>
          </a:p>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All of the above </a:t>
            </a:r>
          </a:p>
        </p:txBody>
      </p:sp>
    </p:spTree>
    <p:extLst>
      <p:ext uri="{BB962C8B-B14F-4D97-AF65-F5344CB8AC3E}">
        <p14:creationId xmlns:p14="http://schemas.microsoft.com/office/powerpoint/2010/main" val="2353192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1: So what are the options?</a:t>
            </a:r>
          </a:p>
        </p:txBody>
      </p:sp>
      <p:sp>
        <p:nvSpPr>
          <p:cNvPr id="12" name="Subtitle 2">
            <a:extLst>
              <a:ext uri="{FF2B5EF4-FFF2-40B4-BE49-F238E27FC236}">
                <a16:creationId xmlns:a16="http://schemas.microsoft.com/office/drawing/2014/main" id="{17325E22-B481-3C4F-BEC4-C681DBBE7BF7}"/>
              </a:ext>
            </a:extLst>
          </p:cNvPr>
          <p:cNvSpPr>
            <a:spLocks noGrp="1"/>
          </p:cNvSpPr>
          <p:nvPr>
            <p:ph type="subTitle" idx="1"/>
          </p:nvPr>
        </p:nvSpPr>
        <p:spPr>
          <a:xfrm>
            <a:off x="1385999" y="1587599"/>
            <a:ext cx="10052965" cy="1711389"/>
          </a:xfrm>
        </p:spPr>
        <p:txBody>
          <a:bodyPr numCol="1" spcCol="360000">
            <a:noAutofit/>
          </a:bodyPr>
          <a:lstStyle/>
          <a:p>
            <a:pPr lvl="0" algn="l">
              <a:lnSpc>
                <a:spcPct val="115000"/>
              </a:lnSpc>
            </a:pPr>
            <a:r>
              <a:rPr lang="en-GB" sz="2800" b="1" dirty="0">
                <a:solidFill>
                  <a:srgbClr val="DF591C"/>
                </a:solidFill>
                <a:latin typeface="Arial" panose="020B0604020202020204" pitchFamily="34" charset="0"/>
                <a:cs typeface="Arial" panose="020B0604020202020204" pitchFamily="34" charset="0"/>
              </a:rPr>
              <a:t>4. Research task: </a:t>
            </a:r>
            <a:br>
              <a:rPr lang="en-GB" sz="2800" b="1" dirty="0">
                <a:solidFill>
                  <a:srgbClr val="DF591C"/>
                </a:solidFill>
                <a:latin typeface="Arial" panose="020B0604020202020204" pitchFamily="34" charset="0"/>
                <a:cs typeface="Arial" panose="020B0604020202020204" pitchFamily="34" charset="0"/>
              </a:rPr>
            </a:br>
            <a:endParaRPr lang="en-US" sz="2800" b="1" dirty="0">
              <a:solidFill>
                <a:srgbClr val="DF591C"/>
              </a:solidFill>
              <a:latin typeface="Arial" panose="020B0604020202020204" pitchFamily="34" charset="0"/>
              <a:cs typeface="Arial" panose="020B0604020202020204" pitchFamily="34" charset="0"/>
            </a:endParaRPr>
          </a:p>
        </p:txBody>
      </p:sp>
      <p:sp>
        <p:nvSpPr>
          <p:cNvPr id="14" name="TextBox 13">
            <a:extLst>
              <a:ext uri="{FF2B5EF4-FFF2-40B4-BE49-F238E27FC236}">
                <a16:creationId xmlns:a16="http://schemas.microsoft.com/office/drawing/2014/main" id="{2D0DFCBE-53C9-7C4E-9E5B-99024D38832B}"/>
              </a:ext>
            </a:extLst>
          </p:cNvPr>
          <p:cNvSpPr txBox="1"/>
          <p:nvPr/>
        </p:nvSpPr>
        <p:spPr>
          <a:xfrm>
            <a:off x="1386000" y="2416722"/>
            <a:ext cx="9282000" cy="3046988"/>
          </a:xfrm>
          <a:prstGeom prst="rect">
            <a:avLst/>
          </a:prstGeom>
          <a:noFill/>
        </p:spPr>
        <p:txBody>
          <a:bodyPr wrap="square" rtlCol="0">
            <a:spAutoFit/>
          </a:bodyPr>
          <a:lstStyle/>
          <a:p>
            <a:r>
              <a:rPr lang="en-GB" sz="2400" dirty="0">
                <a:solidFill>
                  <a:srgbClr val="575757"/>
                </a:solidFill>
                <a:latin typeface="Arial" panose="020B0604020202020204" pitchFamily="34" charset="0"/>
                <a:cs typeface="Arial" panose="020B0604020202020204" pitchFamily="34" charset="0"/>
              </a:rPr>
              <a:t>Now find two vacancies for apprenticeships with employers you are interested in: one for an advanced apprenticeship (search for ‘advanced apprenticeship’ or ‘Level 3 apprenticeship’) and one for a higher level (which included degree apprenticeships). What is the title of the apprenticeship? Are they nearby? </a:t>
            </a:r>
          </a:p>
          <a:p>
            <a:endParaRPr lang="en-GB" sz="2400" dirty="0">
              <a:solidFill>
                <a:srgbClr val="575757"/>
              </a:solidFill>
              <a:latin typeface="Arial" panose="020B0604020202020204" pitchFamily="34" charset="0"/>
              <a:cs typeface="Arial" panose="020B0604020202020204" pitchFamily="34" charset="0"/>
            </a:endParaRPr>
          </a:p>
          <a:p>
            <a:r>
              <a:rPr lang="en-GB" sz="2400" dirty="0">
                <a:solidFill>
                  <a:srgbClr val="575757"/>
                </a:solidFill>
                <a:latin typeface="Arial" panose="020B0604020202020204" pitchFamily="34" charset="0"/>
                <a:cs typeface="Arial" panose="020B0604020202020204" pitchFamily="34" charset="0"/>
              </a:rPr>
              <a:t>Hint: Use the sites you found in question 2 or ask the quiz host for a site you could try.</a:t>
            </a:r>
          </a:p>
        </p:txBody>
      </p:sp>
    </p:spTree>
    <p:extLst>
      <p:ext uri="{BB962C8B-B14F-4D97-AF65-F5344CB8AC3E}">
        <p14:creationId xmlns:p14="http://schemas.microsoft.com/office/powerpoint/2010/main" val="4151276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0" y="1587600"/>
            <a:ext cx="9748166" cy="1157492"/>
          </a:xfrm>
        </p:spPr>
        <p:txBody>
          <a:bodyPr numCol="1" spcCol="360000">
            <a:noAutofit/>
          </a:bodyPr>
          <a:lstStyle/>
          <a:p>
            <a:pPr algn="l"/>
            <a:r>
              <a:rPr lang="en-GB" sz="2800" b="1" dirty="0">
                <a:solidFill>
                  <a:srgbClr val="DF591C"/>
                </a:solidFill>
                <a:latin typeface="Arial" panose="020B0604020202020204" pitchFamily="34" charset="0"/>
                <a:cs typeface="Arial" panose="020B0604020202020204" pitchFamily="34" charset="0"/>
              </a:rPr>
              <a:t>5. Which of these industries can you enter through an apprenticeship?</a:t>
            </a:r>
            <a:br>
              <a:rPr lang="en-GB" sz="2800" b="1" dirty="0">
                <a:solidFill>
                  <a:srgbClr val="DF591C"/>
                </a:solidFill>
                <a:latin typeface="Arial" panose="020B0604020202020204" pitchFamily="34" charset="0"/>
                <a:cs typeface="Arial" panose="020B0604020202020204" pitchFamily="34" charset="0"/>
              </a:rPr>
            </a:br>
            <a:endParaRPr lang="en-US" sz="2800" b="1" dirty="0">
              <a:solidFill>
                <a:srgbClr val="DF591C"/>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1: So what are the options?</a:t>
            </a:r>
          </a:p>
        </p:txBody>
      </p:sp>
      <p:sp>
        <p:nvSpPr>
          <p:cNvPr id="11" name="TextBox 10">
            <a:extLst>
              <a:ext uri="{FF2B5EF4-FFF2-40B4-BE49-F238E27FC236}">
                <a16:creationId xmlns:a16="http://schemas.microsoft.com/office/drawing/2014/main" id="{63FFA645-7E5A-854C-89B7-AFC1155349B7}"/>
              </a:ext>
            </a:extLst>
          </p:cNvPr>
          <p:cNvSpPr txBox="1"/>
          <p:nvPr/>
        </p:nvSpPr>
        <p:spPr>
          <a:xfrm>
            <a:off x="1385999" y="2866346"/>
            <a:ext cx="8339891" cy="1800493"/>
          </a:xfrm>
          <a:prstGeom prst="rect">
            <a:avLst/>
          </a:prstGeom>
          <a:noFill/>
        </p:spPr>
        <p:txBody>
          <a:bodyPr wrap="square" rtlCol="0">
            <a:spAutoFit/>
          </a:bodyPr>
          <a:lstStyle/>
          <a:p>
            <a:pPr marL="457200" lvl="0" indent="-457200">
              <a:spcAft>
                <a:spcPts val="6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Media and TV production.</a:t>
            </a:r>
          </a:p>
          <a:p>
            <a:pPr marL="457200" lvl="0" indent="-457200">
              <a:spcAft>
                <a:spcPts val="6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Construction.</a:t>
            </a:r>
          </a:p>
          <a:p>
            <a:pPr marL="457200" lvl="0" indent="-457200">
              <a:spcAft>
                <a:spcPts val="6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Life sciences.</a:t>
            </a:r>
          </a:p>
          <a:p>
            <a:pPr marL="457200" lvl="0" indent="-457200">
              <a:spcAft>
                <a:spcPts val="6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Any of the above.</a:t>
            </a:r>
          </a:p>
        </p:txBody>
      </p:sp>
    </p:spTree>
    <p:extLst>
      <p:ext uri="{BB962C8B-B14F-4D97-AF65-F5344CB8AC3E}">
        <p14:creationId xmlns:p14="http://schemas.microsoft.com/office/powerpoint/2010/main" val="41871642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1: So what are the options?</a:t>
            </a:r>
          </a:p>
        </p:txBody>
      </p:sp>
      <p:sp>
        <p:nvSpPr>
          <p:cNvPr id="12" name="Subtitle 2">
            <a:extLst>
              <a:ext uri="{FF2B5EF4-FFF2-40B4-BE49-F238E27FC236}">
                <a16:creationId xmlns:a16="http://schemas.microsoft.com/office/drawing/2014/main" id="{3F81FE28-0B32-E644-BF3B-431613DBA5B7}"/>
              </a:ext>
            </a:extLst>
          </p:cNvPr>
          <p:cNvSpPr>
            <a:spLocks noGrp="1"/>
          </p:cNvSpPr>
          <p:nvPr>
            <p:ph type="subTitle" idx="1"/>
          </p:nvPr>
        </p:nvSpPr>
        <p:spPr>
          <a:xfrm>
            <a:off x="1385999" y="1587599"/>
            <a:ext cx="10052965" cy="1711389"/>
          </a:xfrm>
        </p:spPr>
        <p:txBody>
          <a:bodyPr numCol="1" spcCol="360000">
            <a:noAutofit/>
          </a:bodyPr>
          <a:lstStyle/>
          <a:p>
            <a:pPr lvl="0" algn="l">
              <a:lnSpc>
                <a:spcPct val="115000"/>
              </a:lnSpc>
            </a:pPr>
            <a:r>
              <a:rPr lang="en-GB" sz="2800" b="1" dirty="0">
                <a:solidFill>
                  <a:srgbClr val="DF591C"/>
                </a:solidFill>
                <a:latin typeface="Arial" panose="020B0604020202020204" pitchFamily="34" charset="0"/>
                <a:cs typeface="Arial" panose="020B0604020202020204" pitchFamily="34" charset="0"/>
              </a:rPr>
              <a:t>6. Discussion task: </a:t>
            </a:r>
            <a:br>
              <a:rPr lang="en-GB" sz="2800" b="1" dirty="0">
                <a:solidFill>
                  <a:srgbClr val="DF591C"/>
                </a:solidFill>
                <a:latin typeface="Arial" panose="020B0604020202020204" pitchFamily="34" charset="0"/>
                <a:cs typeface="Arial" panose="020B0604020202020204" pitchFamily="34" charset="0"/>
              </a:rPr>
            </a:br>
            <a:endParaRPr lang="en-US" sz="2800" b="1" dirty="0">
              <a:solidFill>
                <a:srgbClr val="DF591C"/>
              </a:solidFill>
              <a:latin typeface="Arial" panose="020B0604020202020204" pitchFamily="34" charset="0"/>
              <a:cs typeface="Arial" panose="020B0604020202020204" pitchFamily="34" charset="0"/>
            </a:endParaRPr>
          </a:p>
        </p:txBody>
      </p:sp>
      <p:sp>
        <p:nvSpPr>
          <p:cNvPr id="14" name="TextBox 13">
            <a:extLst>
              <a:ext uri="{FF2B5EF4-FFF2-40B4-BE49-F238E27FC236}">
                <a16:creationId xmlns:a16="http://schemas.microsoft.com/office/drawing/2014/main" id="{5456097C-6142-1E45-BEB8-A160E2D2C56C}"/>
              </a:ext>
            </a:extLst>
          </p:cNvPr>
          <p:cNvSpPr txBox="1"/>
          <p:nvPr/>
        </p:nvSpPr>
        <p:spPr>
          <a:xfrm>
            <a:off x="1386000" y="2416722"/>
            <a:ext cx="9282000" cy="1569660"/>
          </a:xfrm>
          <a:prstGeom prst="rect">
            <a:avLst/>
          </a:prstGeom>
          <a:noFill/>
        </p:spPr>
        <p:txBody>
          <a:bodyPr wrap="square" rtlCol="0">
            <a:spAutoFit/>
          </a:bodyPr>
          <a:lstStyle/>
          <a:p>
            <a:pPr>
              <a:spcBef>
                <a:spcPts val="1000"/>
              </a:spcBef>
            </a:pPr>
            <a:r>
              <a:rPr lang="en-GB" sz="2400" dirty="0">
                <a:solidFill>
                  <a:srgbClr val="575757"/>
                </a:solidFill>
                <a:latin typeface="Arial" panose="020B0604020202020204" pitchFamily="34" charset="0"/>
                <a:cs typeface="Arial" panose="020B0604020202020204" pitchFamily="34" charset="0"/>
              </a:rPr>
              <a:t>The three main options at 18 are employment, classroom-based education (further or higher education courses) or a combination (such as an apprenticeship). For each option think of two reasons why people might choose them.</a:t>
            </a:r>
          </a:p>
        </p:txBody>
      </p:sp>
    </p:spTree>
    <p:extLst>
      <p:ext uri="{BB962C8B-B14F-4D97-AF65-F5344CB8AC3E}">
        <p14:creationId xmlns:p14="http://schemas.microsoft.com/office/powerpoint/2010/main" val="17789463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marL="342900" marR="0" indent="-342900" algn="l" defTabSz="914400" rtl="0" eaLnBrk="1" fontAlgn="auto" latinLnBrk="0" hangingPunct="1">
          <a:lnSpc>
            <a:spcPct val="115000"/>
          </a:lnSpc>
          <a:spcBef>
            <a:spcPts val="0"/>
          </a:spcBef>
          <a:spcAft>
            <a:spcPts val="0"/>
          </a:spcAft>
          <a:buClrTx/>
          <a:buSzTx/>
          <a:buFont typeface="Symbol" panose="05050102010706020507" pitchFamily="18" charset="2"/>
          <a:buChar char=""/>
          <a:tabLst/>
          <a:defRPr kumimoji="0" sz="2000" b="0" i="0" u="none" strike="noStrike" kern="1200" cap="none" spc="0" normalizeH="0" baseline="0" noProof="0" dirty="0">
            <a:ln>
              <a:noFill/>
            </a:ln>
            <a:solidFill>
              <a:srgbClr val="575757"/>
            </a:solidFill>
            <a:effectLst/>
            <a:highlight>
              <a:srgbClr val="FFFF00"/>
            </a:highlight>
            <a:uLnTx/>
            <a:uFillTx/>
            <a:latin typeface="Franklin Gothic Book" panose="020B0503020102020204" pitchFamily="34" charset="0"/>
            <a:ea typeface="Times New Roman" panose="02020603050405020304" pitchFamily="18" charset="0"/>
            <a:cs typeface="Calibri" panose="020F0502020204030204" pitchFamily="34"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e57a76e4-6ad1-4699-ba35-f9a0dddfe8b2">
      <Terms xmlns="http://schemas.microsoft.com/office/infopath/2007/PartnerControls"/>
    </lcf76f155ced4ddcb4097134ff3c332f>
    <TaxCatchAll xmlns="02378f56-08f9-45ce-b0f1-d445574fa28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Indexed" ma:contentTypeID="0x0101005349523CC1896445A8482293E4E1B23E010045C8F06370B6744B88B59D912899A556" ma:contentTypeVersion="63" ma:contentTypeDescription="" ma:contentTypeScope="" ma:versionID="fc9043bdd1f1f204766d879ea8b468f9">
  <xsd:schema xmlns:xsd="http://www.w3.org/2001/XMLSchema" xmlns:xs="http://www.w3.org/2001/XMLSchema" xmlns:p="http://schemas.microsoft.com/office/2006/metadata/properties" xmlns:ns2="b2ee2435-268c-497f-8d3e-cec60d8d0625" targetNamespace="http://schemas.microsoft.com/office/2006/metadata/properties" ma:root="true" ma:fieldsID="f5c8dad5685f76172512e3f63199d7d1" ns2:_="">
    <xsd:import namespace="b2ee2435-268c-497f-8d3e-cec60d8d0625"/>
    <xsd:element name="properties">
      <xsd:complexType>
        <xsd:sequence>
          <xsd:element name="documentManagement">
            <xsd:complexType>
              <xsd:all>
                <xsd:element ref="ns2:Trust" minOccurs="0"/>
                <xsd:element ref="ns2:DocumentType" minOccurs="0"/>
                <xsd:element ref="ns2:DocumentDate" minOccurs="0"/>
                <xsd:element ref="ns2:DocumentDescription" minOccurs="0"/>
                <xsd:element ref="ns2:DocumentComments" minOccurs="0"/>
                <xsd:element ref="ns2:RelatedEmail" minOccurs="0"/>
                <xsd:element ref="ns2:FromIndexerChoice" minOccurs="0"/>
                <xsd:element ref="ns2:FromEgami" minOccurs="0"/>
                <xsd:element ref="ns2:Scanned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2ee2435-268c-497f-8d3e-cec60d8d0625" elementFormDefault="qualified">
    <xsd:import namespace="http://schemas.microsoft.com/office/2006/documentManagement/types"/>
    <xsd:import namespace="http://schemas.microsoft.com/office/infopath/2007/PartnerControls"/>
    <xsd:element name="Trust" ma:index="2" nillable="true" ma:displayName="Trust" ma:format="Dropdown" ma:internalName="Trust">
      <xsd:simpleType>
        <xsd:restriction base="dms:Choice">
          <xsd:enumeration value="Alan &amp; Babette Sainsbury Charitable Fund"/>
          <xsd:enumeration value="Ashden Awards"/>
          <xsd:enumeration value="Ashden Trust"/>
          <xsd:enumeration value="Elizabeth Clark Charitable Trust"/>
          <xsd:enumeration value="Gatsby Africa"/>
          <xsd:enumeration value="Gatsby Charitable Foundation"/>
          <xsd:enumeration value="Gatsby Education"/>
          <xsd:enumeration value="Glass-House Trust"/>
          <xsd:enumeration value="Headley Trust"/>
          <xsd:enumeration value="Indigo Trust"/>
          <xsd:enumeration value="J J Charitable Trust"/>
          <xsd:enumeration value="Jerusalem Productions Ltd"/>
          <xsd:enumeration value="Jerusalem Trust"/>
          <xsd:enumeration value="Kay Kendall Leukaemia Fund"/>
          <xsd:enumeration value="Linbury Trust"/>
          <xsd:enumeration value="Lisa Sainsbury"/>
          <xsd:enumeration value="Mark Leonard Trust"/>
          <xsd:enumeration value="Monument Historic Buildings Trust"/>
          <xsd:enumeration value="Monument Trust"/>
          <xsd:enumeration value="Museums &amp; Galleries for Headley"/>
          <xsd:enumeration value="Staples Trust"/>
          <xsd:enumeration value="Tedworth Charitable Trust"/>
          <xsd:enumeration value="The Woolbeding Charity"/>
          <xsd:enumeration value="Three Guineas Trust"/>
          <xsd:enumeration value="True Colours Trust"/>
          <xsd:enumeration value="Woodward Charitable Trust"/>
        </xsd:restriction>
      </xsd:simpleType>
    </xsd:element>
    <xsd:element name="DocumentType" ma:index="3" nillable="true" ma:displayName="Document Type" ma:format="Dropdown" ma:internalName="DocumentType">
      <xsd:simpleType>
        <xsd:restriction base="dms:Choice">
          <xsd:enumeration value="Finance: Accounts"/>
          <xsd:enumeration value="Finance: Admin"/>
          <xsd:enumeration value="Finance: Budget"/>
          <xsd:enumeration value="Finance: Capital Commitments"/>
          <xsd:enumeration value="Finance: Cash"/>
          <xsd:enumeration value="Finance: CCIP"/>
          <xsd:enumeration value="Finance: Ch Commission Return"/>
          <xsd:enumeration value="Finance: Charity Comm Corr"/>
          <xsd:enumeration value="Finance: Charity/Tax Return"/>
          <xsd:enumeration value="Finance: Cheque Request"/>
          <xsd:enumeration value="Finance: Companies Hse Return"/>
          <xsd:enumeration value="Finance: Corporation Tax"/>
          <xsd:enumeration value="Finance: Creditors"/>
          <xsd:enumeration value="Finance: Debtors/Income"/>
          <xsd:enumeration value="Finance: Deed of Appointment"/>
          <xsd:enumeration value="Finance: Deed of Gift"/>
          <xsd:enumeration value="Finance: Deed of Resignation"/>
          <xsd:enumeration value="Finance: Deed of Retirement"/>
          <xsd:enumeration value="Finance: Donations"/>
          <xsd:enumeration value="Finance: Fixed Assets"/>
          <xsd:enumeration value="Finance: Gift Aid"/>
          <xsd:enumeration value="Finance: Investments"/>
          <xsd:enumeration value="Finance: JS Share Move"/>
          <xsd:enumeration value="Finance: Memorandum &amp; Arts"/>
          <xsd:enumeration value="Finance: P + L Schedules"/>
          <xsd:enumeration value="Finance: P/Y Accounts"/>
          <xsd:enumeration value="Finance: Queries"/>
          <xsd:enumeration value="Finance: Resolutions"/>
          <xsd:enumeration value="Finance: Royalty Statements"/>
          <xsd:enumeration value="Finance: Salaries"/>
          <xsd:enumeration value="Finance: Shares Gift"/>
          <xsd:enumeration value="Finance: Spit B/S"/>
          <xsd:enumeration value="Finance: SSAF"/>
          <xsd:enumeration value="Finance: Statutory"/>
          <xsd:enumeration value="Finance: Summary"/>
          <xsd:enumeration value="Finance: Sundry"/>
          <xsd:enumeration value="Finance: TB/Audit trails"/>
          <xsd:enumeration value="Finance: Trust Deed"/>
          <xsd:enumeration value="Finance: Valuation Report"/>
          <xsd:enumeration value="Finance: Valuations"/>
          <xsd:enumeration value="General: Accounts"/>
          <xsd:enumeration value="General: Agenda"/>
          <xsd:enumeration value="General: Agenda Item"/>
          <xsd:enumeration value="General: Agenda Papers"/>
          <xsd:enumeration value="General: Application"/>
          <xsd:enumeration value="General: Award Letter"/>
          <xsd:enumeration value="General: Bundle"/>
          <xsd:enumeration value="General: Certificate"/>
          <xsd:enumeration value="General: Confirmation of Transfer"/>
          <xsd:enumeration value="General: Contract"/>
          <xsd:enumeration value="General: Email"/>
          <xsd:enumeration value="General: Email Attachment"/>
          <xsd:enumeration value="General: Email In"/>
          <xsd:enumeration value="General: Email Out"/>
          <xsd:enumeration value="General: Extract of Minute"/>
          <xsd:enumeration value="General: Fax In"/>
          <xsd:enumeration value="General: Fax Out"/>
          <xsd:enumeration value="General: File note"/>
          <xsd:enumeration value="General: Finance"/>
          <xsd:enumeration value="General: General"/>
          <xsd:enumeration value="General: Grant Acceptance"/>
          <xsd:enumeration value="General: Grant Input Form"/>
          <xsd:enumeration value="General: Invoice"/>
          <xsd:enumeration value="General: Lease Agreement"/>
          <xsd:enumeration value="General: Letter"/>
          <xsd:enumeration value="General: Letter Encl. Cheque"/>
          <xsd:enumeration value="General: Letter In"/>
          <xsd:enumeration value="General: Letter Out"/>
          <xsd:enumeration value="General: Manual"/>
          <xsd:enumeration value="General: Meeting"/>
          <xsd:enumeration value="General: Memo"/>
          <xsd:enumeration value="General: Minutes"/>
          <xsd:enumeration value="General: News Article"/>
          <xsd:enumeration value="General: Note"/>
          <xsd:enumeration value="General: Order"/>
          <xsd:enumeration value="General: Original Proposal"/>
          <xsd:enumeration value="General: Other"/>
          <xsd:enumeration value="General: Policy Document"/>
          <xsd:enumeration value="General: Presentation"/>
          <xsd:enumeration value="General: Progress Report"/>
          <xsd:enumeration value="General: Quote"/>
          <xsd:enumeration value="General: Receipt"/>
          <xsd:enumeration value="General: Registration Document"/>
          <xsd:enumeration value="General: Report"/>
          <xsd:enumeration value="General: Request for Info"/>
          <xsd:enumeration value="General: Request for Payment"/>
          <xsd:enumeration value="General: Research"/>
          <xsd:enumeration value="General: Spreadsheet"/>
          <xsd:enumeration value="General: Trustees Paper"/>
          <xsd:enumeration value="Personnel: Contract of Employment"/>
          <xsd:enumeration value="Personnel: CV"/>
          <xsd:enumeration value="Personnel: Email"/>
          <xsd:enumeration value="Personnel: Interview Assessment Form"/>
          <xsd:enumeration value="Personnel: Letters"/>
          <xsd:enumeration value="Personnel: Medical Screening"/>
          <xsd:enumeration value="Personnel: Offer Letter"/>
          <xsd:enumeration value="Personnel: Other"/>
          <xsd:enumeration value="Personnel: Recruitment Form"/>
          <xsd:enumeration value="Personnel: References"/>
        </xsd:restriction>
      </xsd:simpleType>
    </xsd:element>
    <xsd:element name="DocumentDate" ma:index="4" nillable="true" ma:displayName="Document Date" ma:default="[today]" ma:format="DateOnly" ma:internalName="DocumentDate">
      <xsd:simpleType>
        <xsd:restriction base="dms:DateTime"/>
      </xsd:simpleType>
    </xsd:element>
    <xsd:element name="DocumentDescription" ma:index="5" nillable="true" ma:displayName="Document Description" ma:internalName="DocumentDescription">
      <xsd:simpleType>
        <xsd:restriction base="dms:Text">
          <xsd:maxLength value="255"/>
        </xsd:restriction>
      </xsd:simpleType>
    </xsd:element>
    <xsd:element name="DocumentComments" ma:index="6" nillable="true" ma:displayName="Document Comments" ma:internalName="DocumentComments">
      <xsd:simpleType>
        <xsd:restriction base="dms:Note">
          <xsd:maxLength value="255"/>
        </xsd:restriction>
      </xsd:simpleType>
    </xsd:element>
    <xsd:element name="RelatedEmail" ma:index="7" nillable="true" ma:displayName="Related Email" ma:format="Hyperlink" ma:internalName="RelatedEmail">
      <xsd:complexType>
        <xsd:complexContent>
          <xsd:extension base="dms:URL">
            <xsd:sequence>
              <xsd:element name="Url" type="dms:ValidUrl" minOccurs="0" nillable="true"/>
              <xsd:element name="Description" type="xsd:string" nillable="true"/>
            </xsd:sequence>
          </xsd:extension>
        </xsd:complexContent>
      </xsd:complexType>
    </xsd:element>
    <xsd:element name="FromIndexerChoice" ma:index="8" nillable="true" ma:displayName="From Indexer?" ma:default="No" ma:format="Dropdown" ma:internalName="FromIndexerChoice">
      <xsd:simpleType>
        <xsd:restriction base="dms:Choice">
          <xsd:enumeration value="No"/>
          <xsd:enumeration value="Yes"/>
        </xsd:restriction>
      </xsd:simpleType>
    </xsd:element>
    <xsd:element name="FromEgami" ma:index="9" nillable="true" ma:displayName="From Egami?" ma:default="No" ma:format="Dropdown" ma:internalName="FromEgami">
      <xsd:simpleType>
        <xsd:restriction base="dms:Choice">
          <xsd:enumeration value="No"/>
          <xsd:enumeration value="Yes"/>
        </xsd:restriction>
      </xsd:simpleType>
    </xsd:element>
    <xsd:element name="ScannedDate" ma:index="10" nillable="true" ma:displayName="Scanned Date" ma:format="DateOnly" ma:internalName="ScannedDat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5"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ct:contentTypeSchema xmlns:ct="http://schemas.microsoft.com/office/2006/metadata/contentType" xmlns:ma="http://schemas.microsoft.com/office/2006/metadata/properties/metaAttributes" ct:_="" ma:_="" ma:contentTypeName="Document" ma:contentTypeID="0x010100C5F59934EEEA654DA6B949DB346BD048" ma:contentTypeVersion="11" ma:contentTypeDescription="Create a new document." ma:contentTypeScope="" ma:versionID="1f539eb79fd07cfa4dbbc103e87cbb5c">
  <xsd:schema xmlns:xsd="http://www.w3.org/2001/XMLSchema" xmlns:xs="http://www.w3.org/2001/XMLSchema" xmlns:p="http://schemas.microsoft.com/office/2006/metadata/properties" xmlns:ns2="e57a76e4-6ad1-4699-ba35-f9a0dddfe8b2" xmlns:ns3="02378f56-08f9-45ce-b0f1-d445574fa283" targetNamespace="http://schemas.microsoft.com/office/2006/metadata/properties" ma:root="true" ma:fieldsID="ca1db2bf2562da65411a31640df54d8e" ns2:_="" ns3:_="">
    <xsd:import namespace="e57a76e4-6ad1-4699-ba35-f9a0dddfe8b2"/>
    <xsd:import namespace="02378f56-08f9-45ce-b0f1-d445574fa283"/>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57a76e4-6ad1-4699-ba35-f9a0dddfe8b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c06df1e1-eda6-400e-8666-2006690d35fd"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2378f56-08f9-45ce-b0f1-d445574fa283"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b70483c2-3f13-4611-a51a-42e00f1f9e1f}" ma:internalName="TaxCatchAll" ma:showField="CatchAllData" ma:web="02378f56-08f9-45ce-b0f1-d445574fa28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D44E269-B0F4-4063-9A37-1740FE320B6B}">
  <ds:schemaRefs>
    <ds:schemaRef ds:uri="http://schemas.microsoft.com/office/2006/metadata/properties"/>
    <ds:schemaRef ds:uri="http://schemas.microsoft.com/office/infopath/2007/PartnerControls"/>
    <ds:schemaRef ds:uri="b2ee2435-268c-497f-8d3e-cec60d8d0625"/>
  </ds:schemaRefs>
</ds:datastoreItem>
</file>

<file path=customXml/itemProps2.xml><?xml version="1.0" encoding="utf-8"?>
<ds:datastoreItem xmlns:ds="http://schemas.openxmlformats.org/officeDocument/2006/customXml" ds:itemID="{012E8FF3-291C-430E-B753-9438DD0DE04F}">
  <ds:schemaRefs>
    <ds:schemaRef ds:uri="http://schemas.microsoft.com/sharepoint/v3/contenttype/forms"/>
  </ds:schemaRefs>
</ds:datastoreItem>
</file>

<file path=customXml/itemProps3.xml><?xml version="1.0" encoding="utf-8"?>
<ds:datastoreItem xmlns:ds="http://schemas.openxmlformats.org/officeDocument/2006/customXml" ds:itemID="{148AB289-8DD9-4993-A7E0-B2CB7D866A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2ee2435-268c-497f-8d3e-cec60d8d062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89FE9A29-1192-462B-9B71-34D6BBDF3A7A}"/>
</file>

<file path=docProps/app.xml><?xml version="1.0" encoding="utf-8"?>
<Properties xmlns="http://schemas.openxmlformats.org/officeDocument/2006/extended-properties" xmlns:vt="http://schemas.openxmlformats.org/officeDocument/2006/docPropsVTypes">
  <TotalTime>2744</TotalTime>
  <Words>2530</Words>
  <Application>Microsoft Office PowerPoint</Application>
  <PresentationFormat>Widescreen</PresentationFormat>
  <Paragraphs>276</Paragraphs>
  <Slides>40</Slides>
  <Notes>40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Lucy Woodley</cp:lastModifiedBy>
  <cp:revision>231</cp:revision>
  <dcterms:created xsi:type="dcterms:W3CDTF">2020-09-09T12:12:41Z</dcterms:created>
  <dcterms:modified xsi:type="dcterms:W3CDTF">2023-07-02T19:49:33Z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0x010100C5F59934EEEA654DA6B949DB346BD048</vt:lpwstr>
  </property>
</Properties>
</file>